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445" r:id="rId3"/>
    <p:sldId id="444" r:id="rId4"/>
    <p:sldId id="446" r:id="rId5"/>
    <p:sldId id="473" r:id="rId6"/>
    <p:sldId id="447" r:id="rId7"/>
    <p:sldId id="449" r:id="rId8"/>
    <p:sldId id="475" r:id="rId9"/>
    <p:sldId id="476" r:id="rId10"/>
    <p:sldId id="477" r:id="rId11"/>
    <p:sldId id="474" r:id="rId12"/>
    <p:sldId id="472" r:id="rId13"/>
    <p:sldId id="4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4" d="100"/>
          <a:sy n="144" d="100"/>
        </p:scale>
        <p:origin x="3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Lain, Rebecca A (Becca) CIV NG COARNG (USA)" userId="fc32329c-fac1-4ad5-b6c1-f0570c9e4705" providerId="ADAL" clId="{5DD5B93E-E1EF-4568-9618-FE65A4FC9C5C}"/>
    <pc:docChg chg="custSel modSld">
      <pc:chgData name="McLain, Rebecca A (Becca) CIV NG COARNG (USA)" userId="fc32329c-fac1-4ad5-b6c1-f0570c9e4705" providerId="ADAL" clId="{5DD5B93E-E1EF-4568-9618-FE65A4FC9C5C}" dt="2025-08-07T15:17:35.662" v="375" actId="20577"/>
      <pc:docMkLst>
        <pc:docMk/>
      </pc:docMkLst>
      <pc:sldChg chg="modSp mod">
        <pc:chgData name="McLain, Rebecca A (Becca) CIV NG COARNG (USA)" userId="fc32329c-fac1-4ad5-b6c1-f0570c9e4705" providerId="ADAL" clId="{5DD5B93E-E1EF-4568-9618-FE65A4FC9C5C}" dt="2025-08-07T15:17:35.662" v="375" actId="20577"/>
        <pc:sldMkLst>
          <pc:docMk/>
          <pc:sldMk cId="2923707961" sldId="445"/>
        </pc:sldMkLst>
      </pc:sldChg>
      <pc:sldChg chg="modSp mod">
        <pc:chgData name="McLain, Rebecca A (Becca) CIV NG COARNG (USA)" userId="fc32329c-fac1-4ad5-b6c1-f0570c9e4705" providerId="ADAL" clId="{5DD5B93E-E1EF-4568-9618-FE65A4FC9C5C}" dt="2025-08-06T14:50:57.865" v="70" actId="20577"/>
        <pc:sldMkLst>
          <pc:docMk/>
          <pc:sldMk cId="3641729561" sldId="473"/>
        </pc:sldMkLst>
      </pc:sldChg>
      <pc:sldChg chg="modSp mod">
        <pc:chgData name="McLain, Rebecca A (Becca) CIV NG COARNG (USA)" userId="fc32329c-fac1-4ad5-b6c1-f0570c9e4705" providerId="ADAL" clId="{5DD5B93E-E1EF-4568-9618-FE65A4FC9C5C}" dt="2025-08-06T14:54:56.632" v="253" actId="27636"/>
        <pc:sldMkLst>
          <pc:docMk/>
          <pc:sldMk cId="1334142865" sldId="476"/>
        </pc:sldMkLst>
      </pc:sldChg>
      <pc:sldChg chg="modSp mod">
        <pc:chgData name="McLain, Rebecca A (Becca) CIV NG COARNG (USA)" userId="fc32329c-fac1-4ad5-b6c1-f0570c9e4705" providerId="ADAL" clId="{5DD5B93E-E1EF-4568-9618-FE65A4FC9C5C}" dt="2025-08-06T15:07:14.033" v="341" actId="20577"/>
        <pc:sldMkLst>
          <pc:docMk/>
          <pc:sldMk cId="1397381052" sldId="477"/>
        </pc:sldMkLst>
      </pc:sldChg>
    </pc:docChg>
  </pc:docChgLst>
  <pc:docChgLst>
    <pc:chgData name="McLain, Rebecca A (Becca) CIV NG COARNG (USA)" userId="fc32329c-fac1-4ad5-b6c1-f0570c9e4705" providerId="ADAL" clId="{4D79EE37-5D9B-4514-B36F-214BB5B469C9}"/>
    <pc:docChg chg="custSel modSld">
      <pc:chgData name="McLain, Rebecca A (Becca) CIV NG COARNG (USA)" userId="fc32329c-fac1-4ad5-b6c1-f0570c9e4705" providerId="ADAL" clId="{4D79EE37-5D9B-4514-B36F-214BB5B469C9}" dt="2025-09-09T18:37:01.397" v="16" actId="478"/>
      <pc:docMkLst>
        <pc:docMk/>
      </pc:docMkLst>
      <pc:sldChg chg="addSp delSp modSp mod">
        <pc:chgData name="McLain, Rebecca A (Becca) CIV NG COARNG (USA)" userId="fc32329c-fac1-4ad5-b6c1-f0570c9e4705" providerId="ADAL" clId="{4D79EE37-5D9B-4514-B36F-214BB5B469C9}" dt="2025-09-09T18:34:24.149" v="7" actId="1076"/>
        <pc:sldMkLst>
          <pc:docMk/>
          <pc:sldMk cId="4062256518" sldId="265"/>
        </pc:sldMkLst>
      </pc:sldChg>
      <pc:sldChg chg="addSp delSp modSp mod">
        <pc:chgData name="McLain, Rebecca A (Becca) CIV NG COARNG (USA)" userId="fc32329c-fac1-4ad5-b6c1-f0570c9e4705" providerId="ADAL" clId="{4D79EE37-5D9B-4514-B36F-214BB5B469C9}" dt="2025-09-09T18:37:01.397" v="16" actId="478"/>
        <pc:sldMkLst>
          <pc:docMk/>
          <pc:sldMk cId="2923707961" sldId="445"/>
        </pc:sldMkLst>
      </pc:sldChg>
    </pc:docChg>
  </pc:docChgLst>
  <pc:docChgLst>
    <pc:chgData name="McLain, Rebecca A (Becca) CIV NG COARNG (USA)" userId="fc32329c-fac1-4ad5-b6c1-f0570c9e4705" providerId="ADAL" clId="{A7EB0D00-262F-4980-B8FA-55E237EEA3D6}"/>
    <pc:docChg chg="modSld">
      <pc:chgData name="McLain, Rebecca A (Becca) CIV NG COARNG (USA)" userId="fc32329c-fac1-4ad5-b6c1-f0570c9e4705" providerId="ADAL" clId="{A7EB0D00-262F-4980-B8FA-55E237EEA3D6}" dt="2025-11-25T21:03:55.693" v="4" actId="20577"/>
      <pc:docMkLst>
        <pc:docMk/>
      </pc:docMkLst>
      <pc:sldChg chg="modSp mod">
        <pc:chgData name="McLain, Rebecca A (Becca) CIV NG COARNG (USA)" userId="fc32329c-fac1-4ad5-b6c1-f0570c9e4705" providerId="ADAL" clId="{A7EB0D00-262F-4980-B8FA-55E237EEA3D6}" dt="2025-11-25T21:03:55.693" v="4" actId="20577"/>
        <pc:sldMkLst>
          <pc:docMk/>
          <pc:sldMk cId="869365514" sldId="446"/>
        </pc:sldMkLst>
        <pc:spChg chg="mod">
          <ac:chgData name="McLain, Rebecca A (Becca) CIV NG COARNG (USA)" userId="fc32329c-fac1-4ad5-b6c1-f0570c9e4705" providerId="ADAL" clId="{A7EB0D00-262F-4980-B8FA-55E237EEA3D6}" dt="2025-11-25T21:03:55.693" v="4" actId="20577"/>
          <ac:spMkLst>
            <pc:docMk/>
            <pc:sldMk cId="869365514" sldId="446"/>
            <ac:spMk id="2" creationId="{C91A8848-457F-BA7D-CA8C-166EF45AB8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1C5EA-0991-494C-A56C-91474E2E715A}"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3C6DF-792A-4201-BF6A-65B403823C83}" type="slidenum">
              <a:rPr lang="en-US" smtClean="0"/>
              <a:t>‹#›</a:t>
            </a:fld>
            <a:endParaRPr lang="en-US"/>
          </a:p>
        </p:txBody>
      </p:sp>
    </p:spTree>
    <p:extLst>
      <p:ext uri="{BB962C8B-B14F-4D97-AF65-F5344CB8AC3E}">
        <p14:creationId xmlns:p14="http://schemas.microsoft.com/office/powerpoint/2010/main" val="63603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Conference Call Dial-in Info:</a:t>
            </a:r>
          </a:p>
          <a:p>
            <a:endParaRPr lang="en-US"/>
          </a:p>
          <a:p>
            <a:r>
              <a:rPr lang="en-US" sz="1200" kern="1200">
                <a:solidFill>
                  <a:schemeClr val="tx1"/>
                </a:solidFill>
                <a:effectLst/>
                <a:latin typeface="+mn-lt"/>
                <a:ea typeface="+mn-ea"/>
                <a:cs typeface="+mn-cs"/>
              </a:rPr>
              <a:t>Dial-in Number: 720-250-4000</a:t>
            </a:r>
          </a:p>
          <a:p>
            <a:r>
              <a:rPr lang="en-US" sz="1200" kern="1200">
                <a:solidFill>
                  <a:schemeClr val="tx1"/>
                </a:solidFill>
                <a:effectLst/>
                <a:latin typeface="+mn-lt"/>
                <a:ea typeface="+mn-ea"/>
                <a:cs typeface="+mn-cs"/>
              </a:rPr>
              <a:t>Access Code: 7272#</a:t>
            </a:r>
          </a:p>
          <a:p>
            <a:endParaRPr lang="en-US"/>
          </a:p>
        </p:txBody>
      </p:sp>
      <p:sp>
        <p:nvSpPr>
          <p:cNvPr id="4" name="Slide Number Placeholder 3"/>
          <p:cNvSpPr>
            <a:spLocks noGrp="1"/>
          </p:cNvSpPr>
          <p:nvPr>
            <p:ph type="sldNum" sz="quarter" idx="10"/>
          </p:nvPr>
        </p:nvSpPr>
        <p:spPr/>
        <p:txBody>
          <a:bodyPr/>
          <a:lstStyle/>
          <a:p>
            <a:fld id="{60898390-C362-4911-AC54-1B579290C1E6}" type="slidenum">
              <a:rPr lang="en-US" smtClean="0"/>
              <a:t>1</a:t>
            </a:fld>
            <a:endParaRPr lang="en-US"/>
          </a:p>
        </p:txBody>
      </p:sp>
    </p:spTree>
    <p:extLst>
      <p:ext uri="{BB962C8B-B14F-4D97-AF65-F5344CB8AC3E}">
        <p14:creationId xmlns:p14="http://schemas.microsoft.com/office/powerpoint/2010/main" val="248794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CFF4-909F-6697-C474-5E91DB9DC4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F720E-32E2-3AE7-B0BE-8AA2B84BD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AF45A9-2112-F558-FDCD-89C919F9E3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3B9980-FADF-88C5-DCA7-A3B4083A4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C43A2-D74E-B9A5-BB48-1B85B656A3AE}"/>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47219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5A4F-FA58-27FC-1C7D-A20F5A13E7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AD960A-3446-393E-6F91-72BF523C6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409B4-70E0-A397-A186-D5ABF57BA0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E4D85F-AEB9-34F3-023F-8C168E42F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3FC50-52B1-3D55-BA2A-7BC14C4DEBDA}"/>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96611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D283B-974E-C29A-E9E1-E4D156945A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C0AF5-45B7-F0EF-B6F8-096DA40FA8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8A9C0-ED12-54ED-6705-B451610054B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9A2300-22AD-6990-1526-701AFA8BB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1B870-3F05-4172-C7BF-DC88D5BAEDAD}"/>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835887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3175" y="6523792"/>
            <a:ext cx="12188825" cy="334207"/>
          </a:xfrm>
          <a:prstGeom prst="rect">
            <a:avLst/>
          </a:prstGeom>
          <a:solidFill>
            <a:srgbClr val="2DA1A1"/>
          </a:solidFill>
          <a:ln>
            <a:solidFill>
              <a:srgbClr val="2DA1A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0" y="6462634"/>
            <a:ext cx="12188825" cy="64008"/>
          </a:xfrm>
          <a:prstGeom prst="rect">
            <a:avLst/>
          </a:prstGeom>
          <a:solidFill>
            <a:srgbClr val="82DED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1" name="Text Box 3"/>
          <p:cNvSpPr txBox="1">
            <a:spLocks noChangeArrowheads="1"/>
          </p:cNvSpPr>
          <p:nvPr userDrawn="1"/>
        </p:nvSpPr>
        <p:spPr bwMode="auto">
          <a:xfrm>
            <a:off x="0" y="150812"/>
            <a:ext cx="12188825" cy="830997"/>
          </a:xfrm>
          <a:prstGeom prst="rect">
            <a:avLst/>
          </a:prstGeom>
          <a:noFill/>
          <a:ln w="9525">
            <a:noFill/>
            <a:miter lim="800000"/>
            <a:headEnd/>
            <a:tailEnd/>
          </a:ln>
          <a:effectLst/>
        </p:spPr>
        <p:txBody>
          <a:bodyPr wrap="square">
            <a:spAutoFit/>
          </a:bodyPr>
          <a:lstStyle/>
          <a:p>
            <a:pPr algn="ctr" eaLnBrk="0" hangingPunct="0"/>
            <a:r>
              <a:rPr lang="en-US" sz="4800" b="1" i="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COLORADO NATIONAL GUARD</a:t>
            </a:r>
          </a:p>
        </p:txBody>
      </p:sp>
      <p:sp>
        <p:nvSpPr>
          <p:cNvPr id="12" name="Line 4"/>
          <p:cNvSpPr>
            <a:spLocks noChangeShapeType="1"/>
          </p:cNvSpPr>
          <p:nvPr userDrawn="1"/>
        </p:nvSpPr>
        <p:spPr bwMode="auto">
          <a:xfrm flipV="1">
            <a:off x="1" y="981809"/>
            <a:ext cx="12188824" cy="0"/>
          </a:xfrm>
          <a:prstGeom prst="line">
            <a:avLst/>
          </a:prstGeom>
          <a:noFill/>
          <a:ln w="76200">
            <a:solidFill>
              <a:srgbClr val="2DA1A1"/>
            </a:solidFill>
            <a:round/>
            <a:headEnd/>
            <a:tailEnd/>
          </a:ln>
          <a:effectLst/>
        </p:spPr>
        <p:txBody>
          <a:bodyPr wrap="none" anchor="ctr"/>
          <a:lstStyle/>
          <a:p>
            <a:endParaRPr lang="en-US"/>
          </a:p>
        </p:txBody>
      </p:sp>
      <p:sp>
        <p:nvSpPr>
          <p:cNvPr id="13" name="TextBox 12"/>
          <p:cNvSpPr txBox="1"/>
          <p:nvPr userDrawn="1"/>
        </p:nvSpPr>
        <p:spPr>
          <a:xfrm>
            <a:off x="5174225" y="6550223"/>
            <a:ext cx="1840374" cy="307777"/>
          </a:xfrm>
          <a:prstGeom prst="rect">
            <a:avLst/>
          </a:prstGeom>
          <a:solidFill>
            <a:srgbClr val="008000"/>
          </a:solidFill>
        </p:spPr>
        <p:txBody>
          <a:bodyPr wrap="square" rtlCol="0">
            <a:spAutoFit/>
          </a:bodyPr>
          <a:lstStyle/>
          <a:p>
            <a:pPr algn="ctr"/>
            <a:r>
              <a:rPr lang="en-US" sz="1400" b="1">
                <a:solidFill>
                  <a:schemeClr val="bg1"/>
                </a:solidFill>
              </a:rPr>
              <a:t>UNCLASSIFIED//FOUO</a:t>
            </a:r>
          </a:p>
        </p:txBody>
      </p:sp>
    </p:spTree>
    <p:extLst>
      <p:ext uri="{BB962C8B-B14F-4D97-AF65-F5344CB8AC3E}">
        <p14:creationId xmlns:p14="http://schemas.microsoft.com/office/powerpoint/2010/main" val="148245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1491916"/>
            <a:ext cx="10058400" cy="4639361"/>
          </a:xfrm>
        </p:spPr>
        <p:txBody>
          <a:bodyPr lIns="91440" rIns="91440">
            <a:normAutofit/>
          </a:bodyPr>
          <a:lstStyle>
            <a:lvl1pPr marL="0" indent="0" algn="l">
              <a:buNone/>
              <a:defRPr sz="2400" cap="all"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a:p>
        </p:txBody>
      </p:sp>
      <p:sp>
        <p:nvSpPr>
          <p:cNvPr id="13" name="TextBox 12"/>
          <p:cNvSpPr txBox="1"/>
          <p:nvPr userDrawn="1"/>
        </p:nvSpPr>
        <p:spPr>
          <a:xfrm>
            <a:off x="5174225" y="6538432"/>
            <a:ext cx="1840374" cy="307777"/>
          </a:xfrm>
          <a:prstGeom prst="rect">
            <a:avLst/>
          </a:prstGeom>
          <a:solidFill>
            <a:srgbClr val="008000"/>
          </a:solidFill>
        </p:spPr>
        <p:txBody>
          <a:bodyPr wrap="square" rtlCol="0">
            <a:spAutoFit/>
          </a:bodyPr>
          <a:lstStyle/>
          <a:p>
            <a:pPr algn="ctr"/>
            <a:r>
              <a:rPr lang="en-US" sz="1400" b="1">
                <a:solidFill>
                  <a:schemeClr val="bg1"/>
                </a:solidFill>
              </a:rPr>
              <a:t>UNCLASSIFIED//FOUO</a:t>
            </a:r>
          </a:p>
        </p:txBody>
      </p:sp>
      <p:pic>
        <p:nvPicPr>
          <p:cNvPr id="14" name="Picture 9" descr="New CONG logo2"/>
          <p:cNvPicPr>
            <a:picLocks noChangeAspect="1" noChangeArrowheads="1"/>
          </p:cNvPicPr>
          <p:nvPr userDrawn="1"/>
        </p:nvPicPr>
        <p:blipFill>
          <a:blip r:embed="rId2" cstate="print"/>
          <a:srcRect/>
          <a:stretch>
            <a:fillRect/>
          </a:stretch>
        </p:blipFill>
        <p:spPr bwMode="auto">
          <a:xfrm>
            <a:off x="313531" y="101895"/>
            <a:ext cx="1098174" cy="803114"/>
          </a:xfrm>
          <a:prstGeom prst="rect">
            <a:avLst/>
          </a:prstGeom>
          <a:noFill/>
          <a:ln w="9525">
            <a:noFill/>
            <a:miter lim="800000"/>
            <a:headEnd/>
            <a:tailEnd/>
          </a:ln>
        </p:spPr>
      </p:pic>
      <p:pic>
        <p:nvPicPr>
          <p:cNvPr id="15" name="Picture 5" descr="SARC logo(no ribbon)"/>
          <p:cNvPicPr>
            <a:picLocks noChangeAspect="1" noChangeArrowheads="1"/>
          </p:cNvPicPr>
          <p:nvPr userDrawn="1"/>
        </p:nvPicPr>
        <p:blipFill>
          <a:blip r:embed="rId3" cstate="print">
            <a:clrChange>
              <a:clrFrom>
                <a:srgbClr val="FFFFFF"/>
              </a:clrFrom>
              <a:clrTo>
                <a:srgbClr val="FFFFFF">
                  <a:alpha val="0"/>
                </a:srgbClr>
              </a:clrTo>
            </a:clrChange>
          </a:blip>
          <a:stretch>
            <a:fillRect/>
          </a:stretch>
        </p:blipFill>
        <p:spPr bwMode="auto">
          <a:xfrm>
            <a:off x="1637405" y="101895"/>
            <a:ext cx="1898856" cy="835497"/>
          </a:xfrm>
          <a:prstGeom prst="rect">
            <a:avLst/>
          </a:prstGeom>
          <a:noFill/>
        </p:spPr>
      </p:pic>
      <p:sp>
        <p:nvSpPr>
          <p:cNvPr id="17" name="Title 1"/>
          <p:cNvSpPr>
            <a:spLocks noGrp="1"/>
          </p:cNvSpPr>
          <p:nvPr>
            <p:ph type="title"/>
          </p:nvPr>
        </p:nvSpPr>
        <p:spPr>
          <a:xfrm>
            <a:off x="3536262" y="240631"/>
            <a:ext cx="8652564" cy="664377"/>
          </a:xfrm>
          <a:prstGeom prst="rect">
            <a:avLst/>
          </a:prstGeom>
        </p:spPr>
        <p:txBody>
          <a:bodyPr/>
          <a:lstStyle>
            <a:lvl1pPr algn="r">
              <a:defRPr sz="4000" b="1" i="1">
                <a:latin typeface="Arial" panose="020B0604020202020204" pitchFamily="34" charset="0"/>
                <a:cs typeface="Arial" panose="020B0604020202020204" pitchFamily="34" charset="0"/>
              </a:defRPr>
            </a:lvl1pPr>
          </a:lstStyle>
          <a:p>
            <a:r>
              <a:rPr lang="en-US"/>
              <a:t>Click to edit Master title style</a:t>
            </a:r>
          </a:p>
        </p:txBody>
      </p:sp>
      <p:sp>
        <p:nvSpPr>
          <p:cNvPr id="10" name="Rectangle 9"/>
          <p:cNvSpPr/>
          <p:nvPr userDrawn="1"/>
        </p:nvSpPr>
        <p:spPr>
          <a:xfrm>
            <a:off x="3175" y="6523792"/>
            <a:ext cx="12188825" cy="334207"/>
          </a:xfrm>
          <a:prstGeom prst="rect">
            <a:avLst/>
          </a:prstGeom>
          <a:solidFill>
            <a:srgbClr val="2DA1A1"/>
          </a:solidFill>
          <a:ln>
            <a:solidFill>
              <a:srgbClr val="2DA1A1"/>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462634"/>
            <a:ext cx="12188825" cy="64008"/>
          </a:xfrm>
          <a:prstGeom prst="rect">
            <a:avLst/>
          </a:prstGeom>
          <a:solidFill>
            <a:srgbClr val="82DED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Line 4"/>
          <p:cNvSpPr>
            <a:spLocks noChangeShapeType="1"/>
          </p:cNvSpPr>
          <p:nvPr userDrawn="1"/>
        </p:nvSpPr>
        <p:spPr bwMode="auto">
          <a:xfrm flipV="1">
            <a:off x="1" y="981809"/>
            <a:ext cx="12188824" cy="0"/>
          </a:xfrm>
          <a:prstGeom prst="line">
            <a:avLst/>
          </a:prstGeom>
          <a:noFill/>
          <a:ln w="76200">
            <a:solidFill>
              <a:srgbClr val="2DA1A1"/>
            </a:solidFill>
            <a:round/>
            <a:headEnd/>
            <a:tailEnd/>
          </a:ln>
          <a:effectLst/>
        </p:spPr>
        <p:txBody>
          <a:bodyPr wrap="none" anchor="ctr"/>
          <a:lstStyle/>
          <a:p>
            <a:endParaRPr lang="en-US"/>
          </a:p>
        </p:txBody>
      </p:sp>
      <p:sp>
        <p:nvSpPr>
          <p:cNvPr id="18" name="TextBox 17"/>
          <p:cNvSpPr txBox="1"/>
          <p:nvPr userDrawn="1"/>
        </p:nvSpPr>
        <p:spPr>
          <a:xfrm>
            <a:off x="5209064" y="6538432"/>
            <a:ext cx="1840374" cy="307777"/>
          </a:xfrm>
          <a:prstGeom prst="rect">
            <a:avLst/>
          </a:prstGeom>
          <a:solidFill>
            <a:srgbClr val="008000"/>
          </a:solidFill>
        </p:spPr>
        <p:txBody>
          <a:bodyPr wrap="square" rtlCol="0">
            <a:spAutoFit/>
          </a:bodyPr>
          <a:lstStyle/>
          <a:p>
            <a:pPr algn="ctr"/>
            <a:r>
              <a:rPr lang="en-US" sz="1400" b="1">
                <a:solidFill>
                  <a:schemeClr val="bg1"/>
                </a:solidFill>
              </a:rPr>
              <a:t>UNCLASSIFIED//FOUO</a:t>
            </a:r>
          </a:p>
        </p:txBody>
      </p:sp>
    </p:spTree>
    <p:extLst>
      <p:ext uri="{BB962C8B-B14F-4D97-AF65-F5344CB8AC3E}">
        <p14:creationId xmlns:p14="http://schemas.microsoft.com/office/powerpoint/2010/main" val="406690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F86-A7C3-B412-0E11-76FB0F07D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3413A-C27D-AA85-56F5-C8D6C38AA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5CD1-DB04-A600-3968-FBD40C6874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860534-2D98-7363-7692-1EB03F3EB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DAC23-F754-D4A7-9041-D03FAEF25A56}"/>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96943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B2ED-FB85-9D6F-C3A3-84116947D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17D41-87EE-F3FD-0F21-0E2E34E2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C428F-BAC4-DE27-7324-75D398CEA8F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DC0DED8-4498-A5E8-99DE-7F1C79EFC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A1DD5-C5C7-72C4-9C08-D4C5D0B8C81D}"/>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362456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889D-8452-CF36-F84D-4786F1E25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B19AD-5F70-B3D9-7289-5EED659AF7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3A7D01-E653-C494-66B7-576B249D6B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3F478D-E57F-6BDC-918F-F41A5E1318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AE82CD-616A-2E88-076A-C56578278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02EAE-5271-6698-6F96-1AECC768F329}"/>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371014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4816-A011-41D7-D6DB-85B6713C3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B2AFCF-D4A4-8E10-EAB5-E03FA851ED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A8684-4B4E-1943-4857-DFDD92E98C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B0C412-0DCB-E1C9-C13E-222CC25CF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E1144-36D9-7484-D513-845FFDB70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D79991-09A5-E9F4-630C-68CC39DC7B2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7FCD8A3-EEBB-FADB-CF7C-C5CC1429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A678C-8D3C-DD14-C6FF-E7B2BE9D82BC}"/>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371468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2846-D809-9E66-5F23-1C38DF7429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137B58-D319-66E2-1C8F-7899C0F1939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91566D5-E122-401E-9958-6B5E60077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E7E7D4-4C8D-B00D-8443-AF641F9573BF}"/>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302060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FA708-5C5D-6BCD-7703-6295A2DBE49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D88D5EF-CEE1-2FFB-81A5-198206D674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AB70B-B1ED-0E26-8198-08BEC15E7EEC}"/>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26074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6BF8-4958-03FA-5639-DA18B9EA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BDAE48-55A0-7D09-DAFC-290FB9476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72393D-A183-2971-9535-B456DE7FA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C7B93-8DBD-D0FB-00A9-E14062C9D1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10F11B-179A-5F0E-FDF1-93914B38D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FD096-61FC-A39B-FBED-343D268EF85F}"/>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138167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2A3C-0676-7A43-9C0B-ED79DB5A8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5E5EC-B312-FC24-1779-C6BA6B4D7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5B5F9-FD78-EAEB-3990-AFE776301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DE645-3E1D-8F3B-F7C9-7FA850DFA2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BFC80A-45D3-7E75-5D20-C8B5E6244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FB7CE-1C52-7A36-C1AF-9D68609802FA}"/>
              </a:ext>
            </a:extLst>
          </p:cNvPr>
          <p:cNvSpPr>
            <a:spLocks noGrp="1"/>
          </p:cNvSpPr>
          <p:nvPr>
            <p:ph type="sldNum" sz="quarter" idx="12"/>
          </p:nvPr>
        </p:nvSpPr>
        <p:spPr/>
        <p:txBody>
          <a:bodyPr/>
          <a:lstStyle/>
          <a:p>
            <a:fld id="{1B1AFD6C-310A-467C-8C26-CAB434D78F8A}" type="slidenum">
              <a:rPr lang="en-US" smtClean="0"/>
              <a:t>‹#›</a:t>
            </a:fld>
            <a:endParaRPr lang="en-US"/>
          </a:p>
        </p:txBody>
      </p:sp>
    </p:spTree>
    <p:extLst>
      <p:ext uri="{BB962C8B-B14F-4D97-AF65-F5344CB8AC3E}">
        <p14:creationId xmlns:p14="http://schemas.microsoft.com/office/powerpoint/2010/main" val="185487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B5247-63AF-3F31-80C6-997094BDA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50B5DE-64AA-60EA-2D1A-85AD16D36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0C1DA-3B67-C1AF-EB9F-259CDAF0F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3C4D53-F23D-2D6C-10C4-A0D5060F2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79D767-7B9E-8FD4-65BF-B89465BC6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AFD6C-310A-467C-8C26-CAB434D78F8A}" type="slidenum">
              <a:rPr lang="en-US" smtClean="0"/>
              <a:t>‹#›</a:t>
            </a:fld>
            <a:endParaRPr lang="en-US"/>
          </a:p>
        </p:txBody>
      </p:sp>
    </p:spTree>
    <p:extLst>
      <p:ext uri="{BB962C8B-B14F-4D97-AF65-F5344CB8AC3E}">
        <p14:creationId xmlns:p14="http://schemas.microsoft.com/office/powerpoint/2010/main" val="103871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https://advance.lexis.com/container/?pdmfid=1000516&amp;crid=16b72ef3-9cd8-494c-99b3-bb99135db185&amp;pdtocsearchterm=title+18-7-107&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9520392&amp;config=00JABjZjIwNTg2Ny1mODZiLTQzMjktODNiZS0wNzRjYmEzYTYwMTQKAFBvZENhdGFsb2dK8a3hn8VjifVYklWEMhJ6&amp;ecomp=7gf59kk&amp;prid=20f55f51-d28f-4f19-88d5-56e4652810c7" TargetMode="External"/><Relationship Id="rId3" Type="http://schemas.openxmlformats.org/officeDocument/2006/relationships/hyperlink" Target="https://advance.lexis.com/container/?pdmfid=1000516&amp;crid=eb8d5ad3-cb48-4b9f-8a5c-4e6b94e020a2&amp;pdtocsearchterm=title+18-3-402&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8380390&amp;config=00JABjZjIwNTg2Ny1mODZiLTQzMjktODNiZS0wNzRjYmEzYTYwMTQKAFBvZENhdGFsb2dK8a3hn8VjifVYklWEMhJ6&amp;ecomp=7gf59kk&amp;prid=20f55f51-d28f-4f19-88d5-56e4652810c7" TargetMode="External"/><Relationship Id="rId7" Type="http://schemas.openxmlformats.org/officeDocument/2006/relationships/hyperlink" Target="https://advance.lexis.com/container/?pdmfid=1000516&amp;crid=f51a7634-b2ad-4b49-88f2-8b68301d9d43&amp;pdtocsearchterm=title+18-6.5-103&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9217211&amp;config=00JABjZjIwNTg2Ny1mODZiLTQzMjktODNiZS0wNzRjYmEzYTYwMTQKAFBvZENhdGFsb2dK8a3hn8VjifVYklWEMhJ6&amp;ecomp=7gf59kk&amp;prid=20f55f51-d28f-4f19-88d5-56e4652810c7" TargetMode="External"/><Relationship Id="rId2" Type="http://schemas.openxmlformats.org/officeDocument/2006/relationships/hyperlink" Target="https://advance.lexis.com/container/?pdmfid=1000516&amp;crid=f6effa1e-40ec-4e6a-ba70-fe627cba3a8d&amp;pdtocsearchterm=title+18-3-401&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8200274&amp;config=00JABjZjIwNTg2Ny1mODZiLTQzMjktODNiZS0wNzRjYmEzYTYwMTQKAFBvZENhdGFsb2dK8a3hn8VjifVYklWEMhJ6&amp;ecomp=7gf59kk&amp;prid=20f55f51-d28f-4f19-88d5-56e4652810c7" TargetMode="External"/><Relationship Id="rId1" Type="http://schemas.openxmlformats.org/officeDocument/2006/relationships/slideLayout" Target="../slideLayouts/slideLayout13.xml"/><Relationship Id="rId6" Type="http://schemas.openxmlformats.org/officeDocument/2006/relationships/hyperlink" Target="https://advance.lexis.com/container/?pdmfid=1000516&amp;crid=b1737901-2545-413c-856a-da15a1664d35&amp;pdtocsearchterm=title+18-3-504&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9018124&amp;config=00JABjZjIwNTg2Ny1mODZiLTQzMjktODNiZS0wNzRjYmEzYTYwMTQKAFBvZENhdGFsb2dK8a3hn8VjifVYklWEMhJ6&amp;ecomp=7gf59kk&amp;prid=20f55f51-d28f-4f19-88d5-56e4652810c7" TargetMode="External"/><Relationship Id="rId5" Type="http://schemas.openxmlformats.org/officeDocument/2006/relationships/hyperlink" Target="https://advance.lexis.com/container/?pdmfid=1000516&amp;crid=77b6725e-1af4-4bb2-a32b-99504d42ff95&amp;pdtocsearchterm=title+18-3-407&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8877063&amp;config=00JABjZjIwNTg2Ny1mODZiLTQzMjktODNiZS0wNzRjYmEzYTYwMTQKAFBvZENhdGFsb2dK8a3hn8VjifVYklWEMhJ6&amp;ecomp=7gf59kk&amp;prid=20f55f51-d28f-4f19-88d5-56e4652810c7" TargetMode="External"/><Relationship Id="rId4" Type="http://schemas.openxmlformats.org/officeDocument/2006/relationships/hyperlink" Target="https://advance.lexis.com/container/?pdmfid=1000516&amp;crid=aedabaf7-b151-4fa7-b89c-3c9085831c04&amp;pdtocsearchterm=title+18-3-403&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8587065&amp;config=00JABjZjIwNTg2Ny1mODZiLTQzMjktODNiZS0wNzRjYmEzYTYwMTQKAFBvZENhdGFsb2dK8a3hn8VjifVYklWEMhJ6&amp;ecomp=7gf59kk&amp;prid=20f55f51-d28f-4f19-88d5-56e4652810c7" TargetMode="External"/><Relationship Id="rId9" Type="http://schemas.openxmlformats.org/officeDocument/2006/relationships/hyperlink" Target="https://advance.lexis.com/container/?pdmfid=1000516&amp;crid=dbc53cfe-c8f6-47dd-9c6b-ffcf414a642a&amp;pdtocsearchterm=title+18-9-111&amp;pdtocsearchoption=docsonly&amp;pdsearchterms=&amp;pdtypeofsearch=TOCSearchDoc&amp;pdfilterstring=MTA5MTE5OQ&amp;pdsearchdisplaytext=Colorado+Revised+Statutes+Annotated&amp;pdcontextvalue=statutes-legislation&amp;pdtocfullpath=%2Fshared%2Ftableofcontents%2Furn%3AcontentItem%3A62D6-BVG3-CH1B-T3RY-00008-00&amp;pdbcts=1694729634216&amp;config=00JABjZjIwNTg2Ny1mODZiLTQzMjktODNiZS0wNzRjYmEzYTYwMTQKAFBvZENhdGFsb2dK8a3hn8VjifVYklWEMhJ6&amp;ecomp=7gf59kk&amp;prid=20f55f51-d28f-4f19-88d5-56e4652810c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SARC logo(no ribbon)"/>
          <p:cNvPicPr>
            <a:picLocks noChangeAspect="1" noChangeArrowheads="1"/>
          </p:cNvPicPr>
          <p:nvPr/>
        </p:nvPicPr>
        <p:blipFill>
          <a:blip r:embed="rId3" cstate="print"/>
          <a:stretch>
            <a:fillRect/>
          </a:stretch>
        </p:blipFill>
        <p:spPr bwMode="auto">
          <a:xfrm>
            <a:off x="7814841" y="4525963"/>
            <a:ext cx="3810000" cy="1676400"/>
          </a:xfrm>
          <a:prstGeom prst="rect">
            <a:avLst/>
          </a:prstGeom>
          <a:noFill/>
        </p:spPr>
      </p:pic>
      <p:sp>
        <p:nvSpPr>
          <p:cNvPr id="8" name="TextBox 7"/>
          <p:cNvSpPr txBox="1"/>
          <p:nvPr/>
        </p:nvSpPr>
        <p:spPr>
          <a:xfrm>
            <a:off x="0" y="1481559"/>
            <a:ext cx="12192000" cy="3108543"/>
          </a:xfrm>
          <a:prstGeom prst="rect">
            <a:avLst/>
          </a:prstGeom>
          <a:noFill/>
        </p:spPr>
        <p:txBody>
          <a:bodyPr wrap="square" rtlCol="0">
            <a:spAutoFit/>
          </a:bodyPr>
          <a:lstStyle/>
          <a:p>
            <a:pPr algn="ctr"/>
            <a:r>
              <a:rPr lang="en-US" sz="4400" b="1" dirty="0"/>
              <a:t>Introduction Brief </a:t>
            </a:r>
          </a:p>
          <a:p>
            <a:pPr algn="ctr"/>
            <a:endParaRPr lang="en-US" sz="2400" b="1" dirty="0"/>
          </a:p>
          <a:p>
            <a:pPr algn="ctr"/>
            <a:r>
              <a:rPr lang="en-US" sz="3200" b="1" dirty="0"/>
              <a:t>Sexual Assault Response Coordinator</a:t>
            </a:r>
          </a:p>
          <a:p>
            <a:pPr algn="ctr"/>
            <a:r>
              <a:rPr lang="en-US" sz="3200" b="1" dirty="0"/>
              <a:t>Ms. Rebecca A. McLain</a:t>
            </a:r>
          </a:p>
          <a:p>
            <a:pPr algn="ctr"/>
            <a:r>
              <a:rPr lang="en-US" sz="3200" b="1" dirty="0"/>
              <a:t>Sexual Assault Victim Advocate</a:t>
            </a:r>
          </a:p>
          <a:p>
            <a:pPr algn="ctr"/>
            <a:r>
              <a:rPr lang="en-US" sz="3200" b="1" dirty="0"/>
              <a:t>Ms. Holly Burrows</a:t>
            </a:r>
          </a:p>
        </p:txBody>
      </p:sp>
      <p:pic>
        <p:nvPicPr>
          <p:cNvPr id="3" name="Picture 2" descr="Logo&#10;&#10;AI-generated content may be incorrect.">
            <a:extLst>
              <a:ext uri="{FF2B5EF4-FFF2-40B4-BE49-F238E27FC236}">
                <a16:creationId xmlns:a16="http://schemas.microsoft.com/office/drawing/2014/main" id="{5E470ED4-49A5-E589-6BF1-AB90EDD1D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42" y="3487388"/>
            <a:ext cx="2714975" cy="2714975"/>
          </a:xfrm>
          <a:prstGeom prst="rect">
            <a:avLst/>
          </a:prstGeom>
        </p:spPr>
      </p:pic>
    </p:spTree>
    <p:extLst>
      <p:ext uri="{BB962C8B-B14F-4D97-AF65-F5344CB8AC3E}">
        <p14:creationId xmlns:p14="http://schemas.microsoft.com/office/powerpoint/2010/main" val="40622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F267484-8BA2-5299-8D80-84EE5D49A101}"/>
              </a:ext>
            </a:extLst>
          </p:cNvPr>
          <p:cNvSpPr>
            <a:spLocks noGrp="1"/>
          </p:cNvSpPr>
          <p:nvPr>
            <p:ph type="subTitle" idx="1"/>
          </p:nvPr>
        </p:nvSpPr>
        <p:spPr/>
        <p:txBody>
          <a:bodyPr/>
          <a:lstStyle/>
          <a:p>
            <a:r>
              <a:rPr lang="en-US" sz="2400" cap="none" dirty="0">
                <a:solidFill>
                  <a:schemeClr val="tx1"/>
                </a:solidFill>
              </a:rPr>
              <a:t>Active Duty DOD/Army Regulations that still apply in certain circumstances:</a:t>
            </a:r>
          </a:p>
          <a:p>
            <a:pPr marL="342900" indent="-342900">
              <a:buFont typeface="Wingdings" panose="05000000000000000000" pitchFamily="2" charset="2"/>
              <a:buChar char="Ø"/>
            </a:pPr>
            <a:r>
              <a:rPr lang="en-US" sz="2400" dirty="0">
                <a:solidFill>
                  <a:schemeClr val="tx1"/>
                </a:solidFill>
                <a:effectLst/>
                <a:ea typeface="Calibri" panose="020F0502020204030204" pitchFamily="34" charset="0"/>
              </a:rPr>
              <a:t>DODI</a:t>
            </a:r>
            <a:r>
              <a:rPr lang="en-US" sz="2400" spc="-25" dirty="0">
                <a:solidFill>
                  <a:schemeClr val="tx1"/>
                </a:solidFill>
                <a:effectLst/>
                <a:ea typeface="Calibri" panose="020F0502020204030204" pitchFamily="34" charset="0"/>
              </a:rPr>
              <a:t> </a:t>
            </a:r>
            <a:r>
              <a:rPr lang="en-US" sz="2400" dirty="0">
                <a:solidFill>
                  <a:schemeClr val="tx1"/>
                </a:solidFill>
                <a:effectLst/>
                <a:ea typeface="Calibri" panose="020F0502020204030204" pitchFamily="34" charset="0"/>
              </a:rPr>
              <a:t>6495.01- </a:t>
            </a:r>
            <a:r>
              <a:rPr lang="en-US" b="0" i="0" cap="none" dirty="0">
                <a:solidFill>
                  <a:schemeClr val="tx1"/>
                </a:solidFill>
                <a:effectLst/>
              </a:rPr>
              <a:t>Sexual Assault Prevention And Response Policy</a:t>
            </a:r>
            <a:endParaRPr lang="en-US" sz="2400" cap="none" dirty="0">
              <a:solidFill>
                <a:schemeClr val="tx1"/>
              </a:solidFill>
              <a:effectLst/>
              <a:ea typeface="Calibri" panose="020F0502020204030204" pitchFamily="34" charset="0"/>
            </a:endParaRPr>
          </a:p>
          <a:p>
            <a:pPr marL="342900" indent="-342900">
              <a:buFont typeface="Wingdings" panose="05000000000000000000" pitchFamily="2" charset="2"/>
              <a:buChar char="Ø"/>
            </a:pPr>
            <a:r>
              <a:rPr lang="en-US" sz="2400" dirty="0">
                <a:solidFill>
                  <a:schemeClr val="tx1"/>
                </a:solidFill>
                <a:effectLst/>
                <a:ea typeface="Calibri" panose="020F0502020204030204" pitchFamily="34" charset="0"/>
              </a:rPr>
              <a:t>DODI</a:t>
            </a:r>
            <a:r>
              <a:rPr lang="en-US" sz="2400" spc="-25" dirty="0">
                <a:solidFill>
                  <a:schemeClr val="tx1"/>
                </a:solidFill>
                <a:effectLst/>
                <a:ea typeface="Calibri" panose="020F0502020204030204" pitchFamily="34" charset="0"/>
              </a:rPr>
              <a:t> </a:t>
            </a:r>
            <a:r>
              <a:rPr lang="en-US" sz="2400" dirty="0">
                <a:solidFill>
                  <a:schemeClr val="tx1"/>
                </a:solidFill>
                <a:effectLst/>
                <a:ea typeface="Calibri" panose="020F0502020204030204" pitchFamily="34" charset="0"/>
              </a:rPr>
              <a:t>6495.02-</a:t>
            </a:r>
            <a:r>
              <a:rPr lang="en-US" sz="2400" spc="-15" dirty="0">
                <a:solidFill>
                  <a:schemeClr val="tx1"/>
                </a:solidFill>
                <a:effectLst/>
                <a:ea typeface="Calibri" panose="020F0502020204030204" pitchFamily="34" charset="0"/>
              </a:rPr>
              <a:t> </a:t>
            </a:r>
            <a:r>
              <a:rPr lang="en-US" sz="2400" cap="none" dirty="0">
                <a:solidFill>
                  <a:schemeClr val="tx1"/>
                </a:solidFill>
                <a:effectLst/>
                <a:ea typeface="Calibri" panose="020F0502020204030204" pitchFamily="34" charset="0"/>
              </a:rPr>
              <a:t>Sexual</a:t>
            </a:r>
            <a:r>
              <a:rPr lang="en-US" sz="2400" cap="none" spc="-25" dirty="0">
                <a:solidFill>
                  <a:schemeClr val="tx1"/>
                </a:solidFill>
                <a:effectLst/>
                <a:ea typeface="Calibri" panose="020F0502020204030204" pitchFamily="34" charset="0"/>
              </a:rPr>
              <a:t> </a:t>
            </a:r>
            <a:r>
              <a:rPr lang="en-US" sz="2400" cap="none" dirty="0">
                <a:solidFill>
                  <a:schemeClr val="tx1"/>
                </a:solidFill>
                <a:effectLst/>
                <a:ea typeface="Calibri" panose="020F0502020204030204" pitchFamily="34" charset="0"/>
              </a:rPr>
              <a:t>Assault</a:t>
            </a:r>
            <a:r>
              <a:rPr lang="en-US" sz="2400" cap="none" spc="-20" dirty="0">
                <a:solidFill>
                  <a:schemeClr val="tx1"/>
                </a:solidFill>
                <a:effectLst/>
                <a:ea typeface="Calibri" panose="020F0502020204030204" pitchFamily="34" charset="0"/>
              </a:rPr>
              <a:t> </a:t>
            </a:r>
            <a:r>
              <a:rPr lang="en-US" sz="2400" cap="none" dirty="0">
                <a:solidFill>
                  <a:schemeClr val="tx1"/>
                </a:solidFill>
                <a:effectLst/>
                <a:ea typeface="Calibri" panose="020F0502020204030204" pitchFamily="34" charset="0"/>
              </a:rPr>
              <a:t>Prevention</a:t>
            </a:r>
            <a:r>
              <a:rPr lang="en-US" sz="2400" cap="none" spc="-25" dirty="0">
                <a:solidFill>
                  <a:schemeClr val="tx1"/>
                </a:solidFill>
                <a:effectLst/>
                <a:ea typeface="Calibri" panose="020F0502020204030204" pitchFamily="34" charset="0"/>
              </a:rPr>
              <a:t> </a:t>
            </a:r>
            <a:r>
              <a:rPr lang="en-US" sz="2400" cap="none" dirty="0">
                <a:solidFill>
                  <a:schemeClr val="tx1"/>
                </a:solidFill>
                <a:effectLst/>
                <a:ea typeface="Calibri" panose="020F0502020204030204" pitchFamily="34" charset="0"/>
              </a:rPr>
              <a:t>And</a:t>
            </a:r>
            <a:r>
              <a:rPr lang="en-US" sz="2400" cap="none" spc="-20" dirty="0">
                <a:solidFill>
                  <a:schemeClr val="tx1"/>
                </a:solidFill>
                <a:effectLst/>
                <a:ea typeface="Calibri" panose="020F0502020204030204" pitchFamily="34" charset="0"/>
              </a:rPr>
              <a:t> </a:t>
            </a:r>
            <a:r>
              <a:rPr lang="en-US" sz="2400" cap="none" dirty="0">
                <a:solidFill>
                  <a:schemeClr val="tx1"/>
                </a:solidFill>
                <a:effectLst/>
                <a:ea typeface="Calibri" panose="020F0502020204030204" pitchFamily="34" charset="0"/>
              </a:rPr>
              <a:t>Response:</a:t>
            </a:r>
            <a:r>
              <a:rPr lang="en-US" sz="2400" cap="none" spc="-25" dirty="0">
                <a:solidFill>
                  <a:schemeClr val="tx1"/>
                </a:solidFill>
                <a:effectLst/>
                <a:ea typeface="Calibri" panose="020F0502020204030204" pitchFamily="34" charset="0"/>
              </a:rPr>
              <a:t> </a:t>
            </a:r>
            <a:r>
              <a:rPr lang="en-US" sz="2400" cap="none" dirty="0">
                <a:solidFill>
                  <a:schemeClr val="tx1"/>
                </a:solidFill>
                <a:effectLst/>
                <a:ea typeface="Calibri" panose="020F0502020204030204" pitchFamily="34" charset="0"/>
              </a:rPr>
              <a:t>Program Procedures</a:t>
            </a:r>
          </a:p>
          <a:p>
            <a:pPr marL="342900" indent="-342900">
              <a:buFont typeface="Wingdings" panose="05000000000000000000" pitchFamily="2" charset="2"/>
              <a:buChar char="Ø"/>
            </a:pPr>
            <a:r>
              <a:rPr lang="en-US" cap="none" dirty="0">
                <a:solidFill>
                  <a:schemeClr val="tx1"/>
                </a:solidFill>
                <a:ea typeface="Calibri" panose="020F0502020204030204" pitchFamily="34" charset="0"/>
              </a:rPr>
              <a:t>DODI 6495.03- </a:t>
            </a:r>
            <a:r>
              <a:rPr lang="en-US" cap="none" dirty="0">
                <a:solidFill>
                  <a:schemeClr val="tx1"/>
                </a:solidFill>
              </a:rPr>
              <a:t>Defense Sexual Assault Advocate Certification Program (D-SAACP)</a:t>
            </a:r>
            <a:endParaRPr lang="en-US" sz="2400" cap="none" dirty="0">
              <a:solidFill>
                <a:schemeClr val="tx1"/>
              </a:solidFill>
              <a:effectLst/>
              <a:ea typeface="Calibri" panose="020F0502020204030204" pitchFamily="34" charset="0"/>
            </a:endParaRPr>
          </a:p>
          <a:p>
            <a:pPr marL="342900" indent="-342900">
              <a:buFont typeface="Wingdings" panose="05000000000000000000" pitchFamily="2" charset="2"/>
              <a:buChar char="Ø"/>
            </a:pPr>
            <a:r>
              <a:rPr lang="en-US" sz="2400" cap="none" dirty="0">
                <a:solidFill>
                  <a:schemeClr val="tx1"/>
                </a:solidFill>
              </a:rPr>
              <a:t>Army Regulation AR 600-52 Sexual Assault and Harassment Prevention and Response Program. </a:t>
            </a:r>
          </a:p>
          <a:p>
            <a:endParaRPr lang="en-US" dirty="0"/>
          </a:p>
        </p:txBody>
      </p:sp>
      <p:sp>
        <p:nvSpPr>
          <p:cNvPr id="3" name="Title 2">
            <a:extLst>
              <a:ext uri="{FF2B5EF4-FFF2-40B4-BE49-F238E27FC236}">
                <a16:creationId xmlns:a16="http://schemas.microsoft.com/office/drawing/2014/main" id="{F12FADFD-9A2C-729F-66EA-5661A517C880}"/>
              </a:ext>
            </a:extLst>
          </p:cNvPr>
          <p:cNvSpPr>
            <a:spLocks noGrp="1"/>
          </p:cNvSpPr>
          <p:nvPr>
            <p:ph type="title"/>
          </p:nvPr>
        </p:nvSpPr>
        <p:spPr/>
        <p:txBody>
          <a:bodyPr/>
          <a:lstStyle/>
          <a:p>
            <a:r>
              <a:rPr lang="en-US" dirty="0"/>
              <a:t>Regulations Cont.</a:t>
            </a:r>
          </a:p>
        </p:txBody>
      </p:sp>
    </p:spTree>
    <p:extLst>
      <p:ext uri="{BB962C8B-B14F-4D97-AF65-F5344CB8AC3E}">
        <p14:creationId xmlns:p14="http://schemas.microsoft.com/office/powerpoint/2010/main" val="139738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E2992C-1B67-FDAC-BB1E-3C61B289E3C1}"/>
              </a:ext>
            </a:extLst>
          </p:cNvPr>
          <p:cNvSpPr>
            <a:spLocks noGrp="1"/>
          </p:cNvSpPr>
          <p:nvPr>
            <p:ph type="subTitle" idx="1"/>
          </p:nvPr>
        </p:nvSpPr>
        <p:spPr/>
        <p:txBody>
          <a:bodyPr>
            <a:normAutofit fontScale="85000" lnSpcReduction="20000"/>
          </a:bodyPr>
          <a:lstStyle/>
          <a:p>
            <a:pPr marL="342900" marR="0" lvl="0" indent="-342900">
              <a:lnSpc>
                <a:spcPct val="107000"/>
              </a:lnSpc>
              <a:spcBef>
                <a:spcPts val="0"/>
              </a:spcBef>
              <a:spcAft>
                <a:spcPts val="0"/>
              </a:spcAft>
              <a:buFont typeface="Wingdings" panose="05000000000000000000" pitchFamily="2" charset="2"/>
              <a:buChar char="Ø"/>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victim’s Unit Commander is a mandatory member of the SACMG and s/he may not delegate the responsibility to attend the SACMG.</a:t>
            </a:r>
          </a:p>
          <a:p>
            <a:pPr marL="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4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the victim with monthly status updates to include:</a:t>
            </a:r>
            <a:endPar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Local Law Enforcement or CID investigation (in rare cases) neither attend the SACMG (this information is given by JAG) </a:t>
            </a:r>
          </a:p>
          <a:p>
            <a:pPr marL="45720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Medical</a:t>
            </a:r>
          </a:p>
          <a:p>
            <a:pPr marL="45720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Legal-JAG and SVC (not civilian representation)</a:t>
            </a:r>
          </a:p>
          <a:p>
            <a:pPr marL="45720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Status of an expedited transfer request</a:t>
            </a:r>
          </a:p>
          <a:p>
            <a:pPr marL="45720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other request made by the victim</a:t>
            </a:r>
          </a:p>
          <a:p>
            <a:pPr marL="457200" marR="0">
              <a:lnSpc>
                <a:spcPct val="107000"/>
              </a:lnSpc>
              <a:spcBef>
                <a:spcPts val="0"/>
              </a:spcBef>
              <a:spcAft>
                <a:spcPts val="0"/>
              </a:spcAft>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final disposition of the case (Civilian courts and OCI/OSI) </a:t>
            </a:r>
          </a:p>
          <a:p>
            <a:pPr marL="457200" marR="0">
              <a:lnSpc>
                <a:spcPct val="107000"/>
              </a:lnSpc>
              <a:spcBef>
                <a:spcPts val="0"/>
              </a:spcBef>
              <a:spcAft>
                <a:spcPts val="0"/>
              </a:spcAft>
            </a:pPr>
            <a:endPar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update must occur within </a:t>
            </a:r>
            <a:r>
              <a:rPr lang="en-US" sz="2400" cap="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72 hours or before next IDT Weekend </a:t>
            </a:r>
            <a:r>
              <a:rPr lang="en-US" sz="2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the last SACMG meeting and comes from the Unit Commander and Advocate. If the victim is transferring from the unit or there is a new incoming Commander, the SARC makes future communication arrangements with the victim and incoming Unit Commander, ensuring timely communication. </a:t>
            </a:r>
          </a:p>
          <a:p>
            <a:endParaRPr lang="en-US" dirty="0"/>
          </a:p>
        </p:txBody>
      </p:sp>
      <p:sp>
        <p:nvSpPr>
          <p:cNvPr id="3" name="Title 2">
            <a:extLst>
              <a:ext uri="{FF2B5EF4-FFF2-40B4-BE49-F238E27FC236}">
                <a16:creationId xmlns:a16="http://schemas.microsoft.com/office/drawing/2014/main" id="{4C9284CA-704A-36FA-2079-173F33BDEFEA}"/>
              </a:ext>
            </a:extLst>
          </p:cNvPr>
          <p:cNvSpPr>
            <a:spLocks noGrp="1"/>
          </p:cNvSpPr>
          <p:nvPr>
            <p:ph type="title"/>
          </p:nvPr>
        </p:nvSpPr>
        <p:spPr/>
        <p:txBody>
          <a:bodyPr>
            <a:normAutofit fontScale="90000"/>
          </a:bodyPr>
          <a:lstStyle/>
          <a:p>
            <a:r>
              <a:rPr lang="en-US" dirty="0"/>
              <a:t>Sexual Assault Case Management Group</a:t>
            </a:r>
          </a:p>
        </p:txBody>
      </p:sp>
    </p:spTree>
    <p:extLst>
      <p:ext uri="{BB962C8B-B14F-4D97-AF65-F5344CB8AC3E}">
        <p14:creationId xmlns:p14="http://schemas.microsoft.com/office/powerpoint/2010/main" val="4149616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6B003-ECC4-F3B9-FE9C-1FAA35A3F15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DO YOU HAVE ANY QUESTIONS?</a:t>
            </a:r>
          </a:p>
        </p:txBody>
      </p:sp>
      <p:pic>
        <p:nvPicPr>
          <p:cNvPr id="5" name="Video 4">
            <a:extLst>
              <a:ext uri="{FF2B5EF4-FFF2-40B4-BE49-F238E27FC236}">
                <a16:creationId xmlns:a16="http://schemas.microsoft.com/office/drawing/2014/main" id="{474A540E-78D8-0391-CF8B-97A5E46986D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4777316" y="1526180"/>
            <a:ext cx="6780700" cy="3803311"/>
          </a:xfrm>
          <a:prstGeom prst="rect">
            <a:avLst/>
          </a:prstGeom>
        </p:spPr>
      </p:pic>
    </p:spTree>
    <p:extLst>
      <p:ext uri="{BB962C8B-B14F-4D97-AF65-F5344CB8AC3E}">
        <p14:creationId xmlns:p14="http://schemas.microsoft.com/office/powerpoint/2010/main" val="259230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630027E-C75F-5A5E-8CDF-19A3313686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WE ARE HERE FOR YOU</a:t>
            </a:r>
          </a:p>
        </p:txBody>
      </p:sp>
      <p:pic>
        <p:nvPicPr>
          <p:cNvPr id="5" name="Picture 4" descr="Qr code&#10;&#10;Description automatically generated">
            <a:extLst>
              <a:ext uri="{FF2B5EF4-FFF2-40B4-BE49-F238E27FC236}">
                <a16:creationId xmlns:a16="http://schemas.microsoft.com/office/drawing/2014/main" id="{437204DB-0B21-9E92-7FDB-F8D18D7DB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296" y="1209674"/>
            <a:ext cx="5568739" cy="5126355"/>
          </a:xfrm>
          <a:prstGeom prst="rect">
            <a:avLst/>
          </a:prstGeom>
        </p:spPr>
      </p:pic>
    </p:spTree>
    <p:extLst>
      <p:ext uri="{BB962C8B-B14F-4D97-AF65-F5344CB8AC3E}">
        <p14:creationId xmlns:p14="http://schemas.microsoft.com/office/powerpoint/2010/main" val="272498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2B748A-4FFE-5BB9-35F0-ABF685D33220}"/>
              </a:ext>
            </a:extLst>
          </p:cNvPr>
          <p:cNvSpPr>
            <a:spLocks noGrp="1"/>
          </p:cNvSpPr>
          <p:nvPr>
            <p:ph type="subTitle" idx="1"/>
          </p:nvPr>
        </p:nvSpPr>
        <p:spPr/>
        <p:txBody>
          <a:bodyPr>
            <a:normAutofit lnSpcReduction="10000"/>
          </a:bodyPr>
          <a:lstStyle/>
          <a:p>
            <a:pPr marL="342900" indent="-342900">
              <a:buFont typeface="Wingdings" panose="05000000000000000000" pitchFamily="2" charset="2"/>
              <a:buChar char="v"/>
            </a:pPr>
            <a:r>
              <a:rPr lang="en-US" cap="none" dirty="0">
                <a:solidFill>
                  <a:schemeClr val="tx1"/>
                </a:solidFill>
              </a:rPr>
              <a:t>Prior COARNG MOS 31B Military Police, 42A Administrative Assistant and 27D Paralegal</a:t>
            </a:r>
          </a:p>
          <a:p>
            <a:pPr marL="342900" indent="-342900">
              <a:buFont typeface="Wingdings" panose="05000000000000000000" pitchFamily="2" charset="2"/>
              <a:buChar char="v"/>
            </a:pPr>
            <a:r>
              <a:rPr lang="en-US" cap="none" dirty="0">
                <a:solidFill>
                  <a:schemeClr val="tx1"/>
                </a:solidFill>
              </a:rPr>
              <a:t>2012-2014 was a court appointed advocated for children in the US foster care system who were neglected </a:t>
            </a:r>
            <a:r>
              <a:rPr lang="en-US" cap="none">
                <a:solidFill>
                  <a:schemeClr val="tx1"/>
                </a:solidFill>
              </a:rPr>
              <a:t>and abused Volunteered </a:t>
            </a:r>
            <a:r>
              <a:rPr lang="en-US" cap="none" dirty="0">
                <a:solidFill>
                  <a:schemeClr val="tx1"/>
                </a:solidFill>
              </a:rPr>
              <a:t>with DV.</a:t>
            </a:r>
          </a:p>
          <a:p>
            <a:pPr marL="342900" indent="-342900">
              <a:buFont typeface="Wingdings" panose="05000000000000000000" pitchFamily="2" charset="2"/>
              <a:buChar char="v"/>
            </a:pPr>
            <a:r>
              <a:rPr lang="en-US" cap="none" dirty="0">
                <a:solidFill>
                  <a:schemeClr val="tx1"/>
                </a:solidFill>
              </a:rPr>
              <a:t>2013-2021 Worked internationally with NGOs helping human trafficked victims with emotional recovery from sex slavery, organ harvesting and forced labor. (16 countries)</a:t>
            </a:r>
          </a:p>
          <a:p>
            <a:pPr marL="342900" indent="-342900">
              <a:buFont typeface="Wingdings" panose="05000000000000000000" pitchFamily="2" charset="2"/>
              <a:buChar char="v"/>
            </a:pPr>
            <a:r>
              <a:rPr lang="en-US" cap="none" dirty="0">
                <a:solidFill>
                  <a:schemeClr val="tx1"/>
                </a:solidFill>
              </a:rPr>
              <a:t>2022-2023 was the VA for ASG-KU under USARCENT in Kuwait</a:t>
            </a:r>
          </a:p>
          <a:p>
            <a:pPr marL="342900" indent="-342900">
              <a:buFont typeface="Wingdings" panose="05000000000000000000" pitchFamily="2" charset="2"/>
              <a:buChar char="v"/>
            </a:pPr>
            <a:r>
              <a:rPr lang="en-US" cap="none" dirty="0">
                <a:solidFill>
                  <a:schemeClr val="tx1"/>
                </a:solidFill>
              </a:rPr>
              <a:t>Hold degrees from University of Colorado CO Springs Chemistry/Human Biology (BS), University of Denver Psychology/Cognitive Neuroscience (BA) and Harvard Clinical Science/Experimental Psychopathology (PhD) </a:t>
            </a:r>
          </a:p>
          <a:p>
            <a:pPr marL="342900" indent="-342900">
              <a:buFont typeface="Wingdings" panose="05000000000000000000" pitchFamily="2" charset="2"/>
              <a:buChar char="v"/>
            </a:pPr>
            <a:endParaRPr lang="en-US" cap="none" dirty="0"/>
          </a:p>
        </p:txBody>
      </p:sp>
      <p:sp>
        <p:nvSpPr>
          <p:cNvPr id="3" name="Title 2">
            <a:extLst>
              <a:ext uri="{FF2B5EF4-FFF2-40B4-BE49-F238E27FC236}">
                <a16:creationId xmlns:a16="http://schemas.microsoft.com/office/drawing/2014/main" id="{CB3E49FE-8E53-76D1-0975-FAFBA3D3555E}"/>
              </a:ext>
            </a:extLst>
          </p:cNvPr>
          <p:cNvSpPr>
            <a:spLocks noGrp="1"/>
          </p:cNvSpPr>
          <p:nvPr>
            <p:ph type="title"/>
          </p:nvPr>
        </p:nvSpPr>
        <p:spPr>
          <a:xfrm>
            <a:off x="3539436" y="269814"/>
            <a:ext cx="8652564" cy="664377"/>
          </a:xfrm>
        </p:spPr>
        <p:txBody>
          <a:bodyPr/>
          <a:lstStyle/>
          <a:p>
            <a:r>
              <a:rPr lang="en-US" dirty="0"/>
              <a:t>Ms. Rebecca McLain</a:t>
            </a:r>
          </a:p>
        </p:txBody>
      </p:sp>
    </p:spTree>
    <p:extLst>
      <p:ext uri="{BB962C8B-B14F-4D97-AF65-F5344CB8AC3E}">
        <p14:creationId xmlns:p14="http://schemas.microsoft.com/office/powerpoint/2010/main" val="292370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6AE15-C4FC-A521-6E24-5BB81F882D14}"/>
              </a:ext>
            </a:extLst>
          </p:cNvPr>
          <p:cNvSpPr>
            <a:spLocks noGrp="1"/>
          </p:cNvSpPr>
          <p:nvPr>
            <p:ph type="title"/>
          </p:nvPr>
        </p:nvSpPr>
        <p:spPr>
          <a:xfrm>
            <a:off x="5219700" y="240631"/>
            <a:ext cx="6969126" cy="664377"/>
          </a:xfrm>
        </p:spPr>
        <p:txBody>
          <a:bodyPr>
            <a:normAutofit/>
          </a:bodyPr>
          <a:lstStyle/>
          <a:p>
            <a:r>
              <a:rPr lang="en-US" dirty="0"/>
              <a:t>Ms. Holly Burrows</a:t>
            </a:r>
          </a:p>
        </p:txBody>
      </p:sp>
      <p:sp>
        <p:nvSpPr>
          <p:cNvPr id="5" name="Subtitle 4">
            <a:extLst>
              <a:ext uri="{FF2B5EF4-FFF2-40B4-BE49-F238E27FC236}">
                <a16:creationId xmlns:a16="http://schemas.microsoft.com/office/drawing/2014/main" id="{4461D9CE-5870-D33D-4D79-8D4C04B87A55}"/>
              </a:ext>
            </a:extLst>
          </p:cNvPr>
          <p:cNvSpPr>
            <a:spLocks noGrp="1"/>
          </p:cNvSpPr>
          <p:nvPr>
            <p:ph type="subTitle" idx="1"/>
          </p:nvPr>
        </p:nvSpPr>
        <p:spPr/>
        <p:txBody>
          <a:bodyPr>
            <a:normAutofit/>
          </a:bodyPr>
          <a:lstStyle/>
          <a:p>
            <a:pPr marL="342900" indent="-342900">
              <a:buFont typeface="Wingdings" panose="05000000000000000000" pitchFamily="2" charset="2"/>
              <a:buChar char="v"/>
            </a:pPr>
            <a:endParaRPr lang="en-US" cap="none" dirty="0">
              <a:solidFill>
                <a:schemeClr val="tx1"/>
              </a:solidFill>
            </a:endParaRPr>
          </a:p>
          <a:p>
            <a:pPr marL="342900" indent="-342900">
              <a:buFont typeface="Wingdings" panose="05000000000000000000" pitchFamily="2" charset="2"/>
              <a:buChar char="v"/>
            </a:pPr>
            <a:r>
              <a:rPr lang="en-US" sz="2500" cap="none" dirty="0">
                <a:solidFill>
                  <a:schemeClr val="tx1"/>
                </a:solidFill>
              </a:rPr>
              <a:t>Retired COARNG (2014), MOS 89B Ammunition Specialist, 92A Automated Logistical Specialist and 27D Paralegal</a:t>
            </a:r>
          </a:p>
          <a:p>
            <a:pPr marL="342900" indent="-342900">
              <a:buFont typeface="Wingdings" panose="05000000000000000000" pitchFamily="2" charset="2"/>
              <a:buChar char="v"/>
            </a:pPr>
            <a:r>
              <a:rPr lang="en-US" sz="2500" cap="none" dirty="0">
                <a:solidFill>
                  <a:schemeClr val="tx1"/>
                </a:solidFill>
              </a:rPr>
              <a:t>2012-2015 Victim Advocate volunteer at TESSA focusing on protection orders and administrative assistance</a:t>
            </a:r>
          </a:p>
          <a:p>
            <a:pPr marL="342900" indent="-342900">
              <a:buFont typeface="Wingdings" panose="05000000000000000000" pitchFamily="2" charset="2"/>
              <a:buChar char="v"/>
            </a:pPr>
            <a:r>
              <a:rPr lang="en-US" sz="2500" cap="none" dirty="0">
                <a:solidFill>
                  <a:schemeClr val="tx1"/>
                </a:solidFill>
              </a:rPr>
              <a:t>2013-2014 Collateral Duty VA COARNG</a:t>
            </a:r>
          </a:p>
          <a:p>
            <a:pPr marL="342900" indent="-342900">
              <a:buFont typeface="Wingdings" panose="05000000000000000000" pitchFamily="2" charset="2"/>
              <a:buChar char="v"/>
            </a:pPr>
            <a:r>
              <a:rPr lang="en-US" sz="2500" cap="none" dirty="0">
                <a:solidFill>
                  <a:schemeClr val="tx1"/>
                </a:solidFill>
              </a:rPr>
              <a:t>2015-2024 Domestic Violence Victim Advocate Coordinator working with over 1500 families on Fort Carson</a:t>
            </a:r>
          </a:p>
          <a:p>
            <a:pPr marL="342900" indent="-342900">
              <a:buFont typeface="Wingdings" panose="05000000000000000000" pitchFamily="2" charset="2"/>
              <a:buChar char="v"/>
            </a:pPr>
            <a:r>
              <a:rPr lang="en-US" sz="2500" cap="none" dirty="0">
                <a:solidFill>
                  <a:schemeClr val="tx1"/>
                </a:solidFill>
              </a:rPr>
              <a:t>2015 Master of Social Work (MSW) </a:t>
            </a:r>
          </a:p>
        </p:txBody>
      </p:sp>
    </p:spTree>
    <p:extLst>
      <p:ext uri="{BB962C8B-B14F-4D97-AF65-F5344CB8AC3E}">
        <p14:creationId xmlns:p14="http://schemas.microsoft.com/office/powerpoint/2010/main" val="230280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1A8848-457F-BA7D-CA8C-166EF45AB80C}"/>
              </a:ext>
            </a:extLst>
          </p:cNvPr>
          <p:cNvSpPr>
            <a:spLocks noGrp="1"/>
          </p:cNvSpPr>
          <p:nvPr>
            <p:ph type="subTitle" idx="1"/>
          </p:nvPr>
        </p:nvSpPr>
        <p:spPr/>
        <p:txBody>
          <a:bodyPr>
            <a:normAutofit fontScale="92500" lnSpcReduction="10000"/>
          </a:bodyPr>
          <a:lstStyle/>
          <a:p>
            <a:pPr marL="342900" indent="-342900">
              <a:buFont typeface="Wingdings" panose="05000000000000000000" pitchFamily="2" charset="2"/>
              <a:buChar char="v"/>
            </a:pPr>
            <a:r>
              <a:rPr lang="en-US" cap="none" dirty="0">
                <a:solidFill>
                  <a:schemeClr val="tx1"/>
                </a:solidFill>
              </a:rPr>
              <a:t>Based off the Ft. Hood incidents, investigation and final report Congress dedicated funds (IRC4) to create a more robust SHARP/SAPR program within the DOD.</a:t>
            </a:r>
          </a:p>
          <a:p>
            <a:pPr marL="342900" indent="-342900">
              <a:buFont typeface="Wingdings" panose="05000000000000000000" pitchFamily="2" charset="2"/>
              <a:buChar char="v"/>
            </a:pPr>
            <a:r>
              <a:rPr lang="en-US" cap="none" dirty="0">
                <a:solidFill>
                  <a:schemeClr val="tx1"/>
                </a:solidFill>
              </a:rPr>
              <a:t>The COARNG SARC position was created from those funds. </a:t>
            </a:r>
          </a:p>
          <a:p>
            <a:pPr marL="342900" indent="-342900">
              <a:buFont typeface="Wingdings" panose="05000000000000000000" pitchFamily="2" charset="2"/>
              <a:buChar char="v"/>
            </a:pPr>
            <a:r>
              <a:rPr lang="en-US" cap="none" dirty="0">
                <a:solidFill>
                  <a:schemeClr val="tx1"/>
                </a:solidFill>
              </a:rPr>
              <a:t>This is a dedicated SARC for the Army General specifically to help the ATAG coordinate the program for Soldiers of COARNG.</a:t>
            </a:r>
          </a:p>
          <a:p>
            <a:pPr marL="342900" indent="-342900">
              <a:buFont typeface="Wingdings" panose="05000000000000000000" pitchFamily="2" charset="2"/>
              <a:buChar char="v"/>
            </a:pPr>
            <a:r>
              <a:rPr lang="en-US" cap="none" dirty="0">
                <a:solidFill>
                  <a:schemeClr val="tx1"/>
                </a:solidFill>
              </a:rPr>
              <a:t>There is a 2030 Glide Path that would give the ATAG 2 SARCs and 2 VAs to coordinate the SAPR program. </a:t>
            </a:r>
          </a:p>
          <a:p>
            <a:pPr marL="342900" indent="-342900">
              <a:buFont typeface="Wingdings" panose="05000000000000000000" pitchFamily="2" charset="2"/>
              <a:buChar char="v"/>
            </a:pPr>
            <a:r>
              <a:rPr lang="en-US" cap="none" dirty="0">
                <a:solidFill>
                  <a:schemeClr val="tx1"/>
                </a:solidFill>
              </a:rPr>
              <a:t>Phase one of the plan has generated 1 SARC and 1 VA </a:t>
            </a:r>
          </a:p>
          <a:p>
            <a:pPr marL="342900" indent="-342900">
              <a:buFont typeface="Wingdings" panose="05000000000000000000" pitchFamily="2" charset="2"/>
              <a:buChar char="v"/>
            </a:pPr>
            <a:r>
              <a:rPr lang="en-US" cap="none" dirty="0">
                <a:solidFill>
                  <a:schemeClr val="tx1"/>
                </a:solidFill>
              </a:rPr>
              <a:t>Program is called SAPR Sexual Assault Prevention and Response because SARCs working with </a:t>
            </a:r>
            <a:r>
              <a:rPr lang="en-US" cap="none" dirty="0">
                <a:solidFill>
                  <a:srgbClr val="FF0000"/>
                </a:solidFill>
              </a:rPr>
              <a:t>Title 32 </a:t>
            </a:r>
            <a:r>
              <a:rPr lang="en-US" cap="none" dirty="0">
                <a:solidFill>
                  <a:schemeClr val="tx1"/>
                </a:solidFill>
              </a:rPr>
              <a:t>Soldiers DO NOT provide </a:t>
            </a:r>
            <a:r>
              <a:rPr lang="en-US" cap="none" dirty="0">
                <a:solidFill>
                  <a:srgbClr val="FF0000"/>
                </a:solidFill>
              </a:rPr>
              <a:t>case management </a:t>
            </a:r>
            <a:r>
              <a:rPr lang="en-US" cap="none" dirty="0">
                <a:solidFill>
                  <a:schemeClr val="tx1"/>
                </a:solidFill>
              </a:rPr>
              <a:t>for Sexual Harassment (EEO does) but they DO provide resources to Survivors of SH.</a:t>
            </a:r>
          </a:p>
        </p:txBody>
      </p:sp>
      <p:sp>
        <p:nvSpPr>
          <p:cNvPr id="3" name="Title 2">
            <a:extLst>
              <a:ext uri="{FF2B5EF4-FFF2-40B4-BE49-F238E27FC236}">
                <a16:creationId xmlns:a16="http://schemas.microsoft.com/office/drawing/2014/main" id="{92DF56C5-14D4-45A3-D74F-5C6C99E45946}"/>
              </a:ext>
            </a:extLst>
          </p:cNvPr>
          <p:cNvSpPr>
            <a:spLocks noGrp="1"/>
          </p:cNvSpPr>
          <p:nvPr>
            <p:ph type="title"/>
          </p:nvPr>
        </p:nvSpPr>
        <p:spPr/>
        <p:txBody>
          <a:bodyPr/>
          <a:lstStyle/>
          <a:p>
            <a:r>
              <a:rPr lang="en-US" dirty="0"/>
              <a:t>Position</a:t>
            </a:r>
          </a:p>
        </p:txBody>
      </p:sp>
    </p:spTree>
    <p:extLst>
      <p:ext uri="{BB962C8B-B14F-4D97-AF65-F5344CB8AC3E}">
        <p14:creationId xmlns:p14="http://schemas.microsoft.com/office/powerpoint/2010/main" val="86936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8CA61F2-6384-64FC-3F56-FEC832401761}"/>
              </a:ext>
            </a:extLst>
          </p:cNvPr>
          <p:cNvSpPr>
            <a:spLocks noGrp="1"/>
          </p:cNvSpPr>
          <p:nvPr>
            <p:ph type="subTitle" idx="1"/>
          </p:nvPr>
        </p:nvSpPr>
        <p:spPr/>
        <p:txBody>
          <a:bodyPr>
            <a:normAutofit fontScale="70000" lnSpcReduction="20000"/>
          </a:bodyPr>
          <a:lstStyle/>
          <a:p>
            <a:pPr algn="l" fontAlgn="base"/>
            <a:r>
              <a:rPr lang="en-US" b="1" i="0" u="sng" cap="none" dirty="0">
                <a:solidFill>
                  <a:schemeClr val="tx1"/>
                </a:solidFill>
                <a:effectLst/>
              </a:rPr>
              <a:t>State Primary Sexual Assault Response </a:t>
            </a:r>
            <a:r>
              <a:rPr lang="en-US" b="1" u="sng" cap="none" dirty="0">
                <a:solidFill>
                  <a:schemeClr val="tx1"/>
                </a:solidFill>
              </a:rPr>
              <a:t>Coordinator</a:t>
            </a:r>
            <a:r>
              <a:rPr lang="en-US" i="0" u="sng" cap="none" dirty="0">
                <a:solidFill>
                  <a:schemeClr val="tx1"/>
                </a:solidFill>
                <a:effectLst/>
              </a:rPr>
              <a:t> </a:t>
            </a:r>
            <a:r>
              <a:rPr lang="en-US" i="0" cap="none" dirty="0">
                <a:solidFill>
                  <a:schemeClr val="tx1"/>
                </a:solidFill>
                <a:effectLst/>
              </a:rPr>
              <a:t>provide technical oversight to their subordinate Sexual Assault Response Coordinators (SARCs), Victim Advocates (VAs) and report to their respective Commanding </a:t>
            </a:r>
            <a:r>
              <a:rPr lang="en-US" cap="none" dirty="0">
                <a:solidFill>
                  <a:schemeClr val="tx1"/>
                </a:solidFill>
              </a:rPr>
              <a:t>G</a:t>
            </a:r>
            <a:r>
              <a:rPr lang="en-US" i="0" cap="none" dirty="0">
                <a:solidFill>
                  <a:schemeClr val="tx1"/>
                </a:solidFill>
                <a:effectLst/>
              </a:rPr>
              <a:t>eneral as Special </a:t>
            </a:r>
            <a:r>
              <a:rPr lang="en-US" cap="none" dirty="0">
                <a:solidFill>
                  <a:schemeClr val="tx1"/>
                </a:solidFill>
              </a:rPr>
              <a:t>S</a:t>
            </a:r>
            <a:r>
              <a:rPr lang="en-US" i="0" cap="none" dirty="0">
                <a:solidFill>
                  <a:schemeClr val="tx1"/>
                </a:solidFill>
                <a:effectLst/>
              </a:rPr>
              <a:t>taff. Provides case management, program oversight and management for BOTH Army and Air National Guard.</a:t>
            </a:r>
          </a:p>
          <a:p>
            <a:pPr algn="l" fontAlgn="base"/>
            <a:r>
              <a:rPr lang="en-US" b="1" u="sng" cap="none" dirty="0">
                <a:solidFill>
                  <a:schemeClr val="tx1"/>
                </a:solidFill>
              </a:rPr>
              <a:t>Full-time SARCS</a:t>
            </a:r>
            <a:r>
              <a:rPr lang="en-US" b="1" i="0" cap="none" dirty="0">
                <a:solidFill>
                  <a:schemeClr val="tx1"/>
                </a:solidFill>
                <a:effectLst/>
              </a:rPr>
              <a:t> </a:t>
            </a:r>
            <a:r>
              <a:rPr lang="en-US" b="0" i="0" cap="none" dirty="0">
                <a:solidFill>
                  <a:schemeClr val="tx1"/>
                </a:solidFill>
                <a:effectLst/>
              </a:rPr>
              <a:t>serve at the Senior-Command level for their respective services (</a:t>
            </a:r>
            <a:r>
              <a:rPr lang="en-US" b="0" i="0" cap="none" dirty="0" err="1">
                <a:solidFill>
                  <a:schemeClr val="tx1"/>
                </a:solidFill>
                <a:effectLst/>
              </a:rPr>
              <a:t>ie</a:t>
            </a:r>
            <a:r>
              <a:rPr lang="en-US" b="0" i="0" cap="none" dirty="0">
                <a:solidFill>
                  <a:schemeClr val="tx1"/>
                </a:solidFill>
                <a:effectLst/>
              </a:rPr>
              <a:t>. Army/Air) While they report directly to the services’ Senior Commander, they receive technical guidance from their respective SAPRO. Provide case management, program management and victim advocacy.</a:t>
            </a:r>
          </a:p>
          <a:p>
            <a:pPr algn="l" fontAlgn="base"/>
            <a:r>
              <a:rPr lang="en-US" b="1" i="0" u="sng" cap="none" dirty="0">
                <a:solidFill>
                  <a:schemeClr val="tx1"/>
                </a:solidFill>
                <a:effectLst/>
              </a:rPr>
              <a:t>SARCs and VAs </a:t>
            </a:r>
            <a:r>
              <a:rPr lang="en-US" b="0" i="0" cap="none" dirty="0">
                <a:solidFill>
                  <a:schemeClr val="tx1"/>
                </a:solidFill>
                <a:effectLst/>
              </a:rPr>
              <a:t>are distributed based on the population of each service, whether they are supporting a specific brigade/battalion (Collateral duty SARC/VAs) or providing overarching state-wide support (Full-time SARC/VAs). Focus primarily on Victim advocacy. </a:t>
            </a:r>
          </a:p>
          <a:p>
            <a:pPr algn="l" fontAlgn="base"/>
            <a:r>
              <a:rPr lang="en-US" b="1" i="0" u="sng" cap="none" dirty="0">
                <a:solidFill>
                  <a:schemeClr val="tx1"/>
                </a:solidFill>
                <a:effectLst/>
              </a:rPr>
              <a:t>Victim Advocate Coordinator </a:t>
            </a:r>
            <a:r>
              <a:rPr lang="en-US" b="0" i="0" cap="none" dirty="0">
                <a:solidFill>
                  <a:schemeClr val="tx1"/>
                </a:solidFill>
                <a:effectLst/>
              </a:rPr>
              <a:t>provides victim advocacy and SARC/VA credentialing management. </a:t>
            </a:r>
          </a:p>
          <a:p>
            <a:pPr algn="l" fontAlgn="base"/>
            <a:r>
              <a:rPr lang="en-US" b="1" i="0" u="sng" cap="none" dirty="0">
                <a:solidFill>
                  <a:schemeClr val="tx1"/>
                </a:solidFill>
                <a:effectLst/>
              </a:rPr>
              <a:t>J9 Sexual Violence </a:t>
            </a:r>
            <a:r>
              <a:rPr lang="en-US" b="1" u="sng" cap="none" dirty="0">
                <a:solidFill>
                  <a:schemeClr val="tx1"/>
                </a:solidFill>
              </a:rPr>
              <a:t>P</a:t>
            </a:r>
            <a:r>
              <a:rPr lang="en-US" b="1" i="0" u="sng" cap="none" dirty="0">
                <a:solidFill>
                  <a:schemeClr val="tx1"/>
                </a:solidFill>
                <a:effectLst/>
              </a:rPr>
              <a:t>revention </a:t>
            </a:r>
            <a:r>
              <a:rPr lang="en-US" b="1" u="sng" cap="none" dirty="0">
                <a:solidFill>
                  <a:schemeClr val="tx1"/>
                </a:solidFill>
              </a:rPr>
              <a:t>S</a:t>
            </a:r>
            <a:r>
              <a:rPr lang="en-US" b="1" i="0" u="sng" cap="none" dirty="0">
                <a:solidFill>
                  <a:schemeClr val="tx1"/>
                </a:solidFill>
                <a:effectLst/>
              </a:rPr>
              <a:t>pecialists </a:t>
            </a:r>
            <a:r>
              <a:rPr lang="en-US" b="0" i="0" cap="none" dirty="0">
                <a:solidFill>
                  <a:schemeClr val="tx1"/>
                </a:solidFill>
                <a:effectLst/>
              </a:rPr>
              <a:t>support the senior commander and are responsible for coordinating and implementing comprehensive primary prevention activities that address individual, interpersonal, organizational and community factors that contribute to sexual harassment and sexual assault. (This is an adjacent position to the SAPR/SHARP office falls under J9) </a:t>
            </a:r>
          </a:p>
          <a:p>
            <a:endParaRPr lang="en-US" dirty="0"/>
          </a:p>
        </p:txBody>
      </p:sp>
      <p:sp>
        <p:nvSpPr>
          <p:cNvPr id="3" name="Title 2">
            <a:extLst>
              <a:ext uri="{FF2B5EF4-FFF2-40B4-BE49-F238E27FC236}">
                <a16:creationId xmlns:a16="http://schemas.microsoft.com/office/drawing/2014/main" id="{4BDF4211-498C-CF12-0DAA-C7607EF34B09}"/>
              </a:ext>
            </a:extLst>
          </p:cNvPr>
          <p:cNvSpPr>
            <a:spLocks noGrp="1"/>
          </p:cNvSpPr>
          <p:nvPr>
            <p:ph type="title"/>
          </p:nvPr>
        </p:nvSpPr>
        <p:spPr/>
        <p:txBody>
          <a:bodyPr/>
          <a:lstStyle/>
          <a:p>
            <a:r>
              <a:rPr lang="en-US" dirty="0"/>
              <a:t>SAPR Positions</a:t>
            </a:r>
          </a:p>
        </p:txBody>
      </p:sp>
    </p:spTree>
    <p:extLst>
      <p:ext uri="{BB962C8B-B14F-4D97-AF65-F5344CB8AC3E}">
        <p14:creationId xmlns:p14="http://schemas.microsoft.com/office/powerpoint/2010/main" val="364172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02D3DCD-BDA3-AE56-D046-FA78B72C5B72}"/>
              </a:ext>
            </a:extLst>
          </p:cNvPr>
          <p:cNvSpPr>
            <a:spLocks noGrp="1"/>
          </p:cNvSpPr>
          <p:nvPr>
            <p:ph type="subTitle" idx="1"/>
          </p:nvPr>
        </p:nvSpPr>
        <p:spPr>
          <a:xfrm>
            <a:off x="1103225" y="1491916"/>
            <a:ext cx="10058400" cy="4639361"/>
          </a:xfrm>
        </p:spPr>
        <p:txBody>
          <a:bodyPr>
            <a:normAutofit/>
          </a:bodyPr>
          <a:lstStyle/>
          <a:p>
            <a:pPr marL="342900" indent="-342900">
              <a:buFont typeface="Wingdings" panose="05000000000000000000" pitchFamily="2" charset="2"/>
              <a:buChar char="v"/>
            </a:pPr>
            <a:r>
              <a:rPr lang="en-US" cap="none" dirty="0">
                <a:solidFill>
                  <a:schemeClr val="tx1"/>
                </a:solidFill>
              </a:rPr>
              <a:t>The 24hr notification is the formal email from the SARC (if the SA was reported through the SAPR office) or from the Commander with the help of the SARC (if reported to the chain of command) </a:t>
            </a:r>
          </a:p>
          <a:p>
            <a:pPr marL="342900" indent="-342900">
              <a:buFont typeface="Wingdings" panose="05000000000000000000" pitchFamily="2" charset="2"/>
              <a:buChar char="v"/>
            </a:pPr>
            <a:r>
              <a:rPr lang="en-US" cap="none" dirty="0">
                <a:solidFill>
                  <a:schemeClr val="tx1"/>
                </a:solidFill>
              </a:rPr>
              <a:t>72hr notification is the formal email from ATAG to TAG and NGB (it is the same email from the SARC) </a:t>
            </a:r>
          </a:p>
          <a:p>
            <a:pPr marL="342900" indent="-342900">
              <a:buFont typeface="Wingdings" panose="05000000000000000000" pitchFamily="2" charset="2"/>
              <a:buChar char="v"/>
            </a:pPr>
            <a:r>
              <a:rPr lang="en-US" cap="none" dirty="0">
                <a:solidFill>
                  <a:schemeClr val="tx1"/>
                </a:solidFill>
              </a:rPr>
              <a:t>8-Day SAIRO is the formal email from the Unit Commander with the help of the SARC through the chain of command to the TAG and NGB. </a:t>
            </a:r>
          </a:p>
          <a:p>
            <a:pPr marL="342900" indent="-342900">
              <a:buFont typeface="Wingdings" panose="05000000000000000000" pitchFamily="2" charset="2"/>
              <a:buChar char="v"/>
            </a:pPr>
            <a:r>
              <a:rPr lang="en-US" cap="none" dirty="0">
                <a:solidFill>
                  <a:schemeClr val="tx1"/>
                </a:solidFill>
              </a:rPr>
              <a:t>First call (before the notifications) is to the SAPRO Mr. Connor</a:t>
            </a:r>
          </a:p>
          <a:p>
            <a:endParaRPr lang="en-US" cap="none" dirty="0">
              <a:solidFill>
                <a:schemeClr val="tx1"/>
              </a:solidFill>
            </a:endParaRPr>
          </a:p>
        </p:txBody>
      </p:sp>
      <p:sp>
        <p:nvSpPr>
          <p:cNvPr id="3" name="Title 2">
            <a:extLst>
              <a:ext uri="{FF2B5EF4-FFF2-40B4-BE49-F238E27FC236}">
                <a16:creationId xmlns:a16="http://schemas.microsoft.com/office/drawing/2014/main" id="{F9885417-FC44-9329-17D2-6B9290EA9BAC}"/>
              </a:ext>
            </a:extLst>
          </p:cNvPr>
          <p:cNvSpPr>
            <a:spLocks noGrp="1"/>
          </p:cNvSpPr>
          <p:nvPr>
            <p:ph type="title"/>
          </p:nvPr>
        </p:nvSpPr>
        <p:spPr>
          <a:xfrm>
            <a:off x="3539436" y="240631"/>
            <a:ext cx="8652564" cy="664377"/>
          </a:xfrm>
        </p:spPr>
        <p:txBody>
          <a:bodyPr/>
          <a:lstStyle/>
          <a:p>
            <a:r>
              <a:rPr lang="en-US" dirty="0"/>
              <a:t>Current Reporting Process</a:t>
            </a:r>
          </a:p>
        </p:txBody>
      </p:sp>
    </p:spTree>
    <p:extLst>
      <p:ext uri="{BB962C8B-B14F-4D97-AF65-F5344CB8AC3E}">
        <p14:creationId xmlns:p14="http://schemas.microsoft.com/office/powerpoint/2010/main" val="307559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E95349-9331-1350-1C17-7B4B58120BB3}"/>
              </a:ext>
            </a:extLst>
          </p:cNvPr>
          <p:cNvSpPr>
            <a:spLocks noGrp="1"/>
          </p:cNvSpPr>
          <p:nvPr>
            <p:ph type="subTitle" idx="1"/>
          </p:nvPr>
        </p:nvSpPr>
        <p:spPr/>
        <p:txBody>
          <a:bodyPr>
            <a:normAutofit fontScale="92500" lnSpcReduction="10000"/>
          </a:bodyPr>
          <a:lstStyle/>
          <a:p>
            <a:r>
              <a:rPr lang="en-US" b="1" u="sng" cap="none" dirty="0">
                <a:solidFill>
                  <a:schemeClr val="tx1"/>
                </a:solidFill>
              </a:rPr>
              <a:t>Colorado Revised Statutes- </a:t>
            </a:r>
          </a:p>
          <a:p>
            <a:pPr marL="342900" indent="-342900">
              <a:buFont typeface="Arial" panose="020B0604020202020204" pitchFamily="34" charset="0"/>
              <a:buChar char="•"/>
            </a:pPr>
            <a:r>
              <a:rPr lang="en-US" cap="none" dirty="0">
                <a:solidFill>
                  <a:schemeClr val="tx1"/>
                </a:solidFill>
              </a:rPr>
              <a:t>Sex crimes are found under Title 18 Criminal Code-Article 3 Offenses Against the Person-Part 4 Unlawful Sexual Behavior (i.e. 18-3-4  01, 02,03…C.R.S) </a:t>
            </a:r>
          </a:p>
          <a:p>
            <a:pPr marL="342900" indent="-342900">
              <a:buFont typeface="Arial" panose="020B0604020202020204" pitchFamily="34" charset="0"/>
              <a:buChar char="•"/>
            </a:pPr>
            <a:r>
              <a:rPr lang="en-US" cap="none" dirty="0">
                <a:solidFill>
                  <a:schemeClr val="tx1"/>
                </a:solidFill>
              </a:rPr>
              <a:t>Unless it involves “at risk victim” (under 18 over 69 or documented cognitive disability) it will be found under 18-6.5-103C.R.S. which include enhancements to the original crime. </a:t>
            </a:r>
          </a:p>
          <a:p>
            <a:pPr marL="342900" indent="-342900">
              <a:buFont typeface="Arial" panose="020B0604020202020204" pitchFamily="34" charset="0"/>
              <a:buChar char="•"/>
            </a:pPr>
            <a:r>
              <a:rPr lang="en-US" cap="none" dirty="0">
                <a:solidFill>
                  <a:schemeClr val="tx1"/>
                </a:solidFill>
              </a:rPr>
              <a:t>If it involves posting private images (i.e. revenge porn) it is found under 18-7-107C.R.S. </a:t>
            </a:r>
          </a:p>
          <a:p>
            <a:r>
              <a:rPr lang="en-US" cap="none" dirty="0">
                <a:solidFill>
                  <a:schemeClr val="tx1"/>
                </a:solidFill>
              </a:rPr>
              <a:t>Sexual Assault is a class 3 Felony Offense and holds a “sliding scale” punishment (minimum sentence 10 years including probation, maximum sentence LIFE). </a:t>
            </a:r>
          </a:p>
          <a:p>
            <a:pPr marL="342900" indent="-342900">
              <a:buFont typeface="Arial" panose="020B0604020202020204" pitchFamily="34" charset="0"/>
              <a:buChar char="•"/>
            </a:pPr>
            <a:r>
              <a:rPr lang="en-US" cap="none" dirty="0">
                <a:solidFill>
                  <a:schemeClr val="tx1"/>
                </a:solidFill>
              </a:rPr>
              <a:t>This is hard for victims as they may feel their assault was not sever in the eyes of the law. </a:t>
            </a:r>
          </a:p>
          <a:p>
            <a:endParaRPr lang="en-US" cap="none" dirty="0">
              <a:solidFill>
                <a:schemeClr val="tx1"/>
              </a:solidFill>
            </a:endParaRPr>
          </a:p>
        </p:txBody>
      </p:sp>
      <p:sp>
        <p:nvSpPr>
          <p:cNvPr id="3" name="Title 2">
            <a:extLst>
              <a:ext uri="{FF2B5EF4-FFF2-40B4-BE49-F238E27FC236}">
                <a16:creationId xmlns:a16="http://schemas.microsoft.com/office/drawing/2014/main" id="{610E56EF-6626-3513-139E-6CCB3D9CD06C}"/>
              </a:ext>
            </a:extLst>
          </p:cNvPr>
          <p:cNvSpPr>
            <a:spLocks noGrp="1"/>
          </p:cNvSpPr>
          <p:nvPr>
            <p:ph type="title"/>
          </p:nvPr>
        </p:nvSpPr>
        <p:spPr/>
        <p:txBody>
          <a:bodyPr/>
          <a:lstStyle/>
          <a:p>
            <a:r>
              <a:rPr lang="en-US" dirty="0"/>
              <a:t>State Laws</a:t>
            </a:r>
          </a:p>
        </p:txBody>
      </p:sp>
    </p:spTree>
    <p:extLst>
      <p:ext uri="{BB962C8B-B14F-4D97-AF65-F5344CB8AC3E}">
        <p14:creationId xmlns:p14="http://schemas.microsoft.com/office/powerpoint/2010/main" val="327655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AA49DB-4E05-32BC-C5F7-460016695D1B}"/>
              </a:ext>
            </a:extLst>
          </p:cNvPr>
          <p:cNvSpPr>
            <a:spLocks noGrp="1"/>
          </p:cNvSpPr>
          <p:nvPr>
            <p:ph type="title"/>
          </p:nvPr>
        </p:nvSpPr>
        <p:spPr/>
        <p:txBody>
          <a:bodyPr/>
          <a:lstStyle/>
          <a:p>
            <a:r>
              <a:rPr lang="en-US" dirty="0"/>
              <a:t>State Laws Cont. </a:t>
            </a:r>
          </a:p>
        </p:txBody>
      </p:sp>
      <p:sp>
        <p:nvSpPr>
          <p:cNvPr id="5" name="Rectangle 2">
            <a:extLst>
              <a:ext uri="{FF2B5EF4-FFF2-40B4-BE49-F238E27FC236}">
                <a16:creationId xmlns:a16="http://schemas.microsoft.com/office/drawing/2014/main" id="{2ADA0EF4-7286-E08F-4282-E019E11A7A7E}"/>
              </a:ext>
            </a:extLst>
          </p:cNvPr>
          <p:cNvSpPr>
            <a:spLocks noChangeArrowheads="1"/>
          </p:cNvSpPr>
          <p:nvPr/>
        </p:nvSpPr>
        <p:spPr bwMode="auto">
          <a:xfrm>
            <a:off x="0" y="-215443"/>
            <a:ext cx="961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12121"/>
                </a:solidFill>
                <a:effectLst/>
                <a:latin typeface="Lato"/>
              </a:rPr>
              <a:t>1.</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Subtitle 10">
            <a:extLst>
              <a:ext uri="{FF2B5EF4-FFF2-40B4-BE49-F238E27FC236}">
                <a16:creationId xmlns:a16="http://schemas.microsoft.com/office/drawing/2014/main" id="{D9627A57-9575-84FC-1056-CD13FE252C97}"/>
              </a:ext>
            </a:extLst>
          </p:cNvPr>
          <p:cNvSpPr>
            <a:spLocks noGrp="1"/>
          </p:cNvSpPr>
          <p:nvPr>
            <p:ph type="subTitle" idx="1"/>
          </p:nvPr>
        </p:nvSpPr>
        <p:spPr>
          <a:xfrm>
            <a:off x="201168" y="1109319"/>
            <a:ext cx="11990832" cy="6297321"/>
          </a:xfrm>
        </p:spPr>
        <p:txBody>
          <a:bodyPr>
            <a:normAutofit fontScale="47500" lnSpcReduction="20000"/>
          </a:bodyPr>
          <a:lstStyle/>
          <a:p>
            <a:br>
              <a:rPr lang="en-US" dirty="0"/>
            </a:br>
            <a:r>
              <a:rPr lang="en-US" b="0" i="0" u="sng" dirty="0">
                <a:solidFill>
                  <a:srgbClr val="E8171F"/>
                </a:solidFill>
                <a:effectLst/>
                <a:latin typeface="Lato"/>
                <a:hlinkClick r:id="rId2"/>
              </a:rPr>
              <a:t>18-3-401. Definitions. </a:t>
            </a:r>
            <a:endParaRPr lang="en-US" b="0" i="0" u="sng" dirty="0">
              <a:solidFill>
                <a:srgbClr val="E8171F"/>
              </a:solidFill>
              <a:effectLst/>
              <a:latin typeface="Lato"/>
            </a:endParaRPr>
          </a:p>
          <a:p>
            <a:endParaRPr lang="en-US" b="0" i="0" u="sng" dirty="0">
              <a:solidFill>
                <a:srgbClr val="E8171F"/>
              </a:solidFill>
              <a:effectLst/>
              <a:latin typeface="Lato"/>
            </a:endParaRPr>
          </a:p>
          <a:p>
            <a:r>
              <a:rPr kumimoji="0" lang="en-US" altLang="en-US" b="0" i="0" u="sng" strike="noStrike" cap="none" normalizeH="0" baseline="0" dirty="0">
                <a:ln>
                  <a:noFill/>
                </a:ln>
                <a:solidFill>
                  <a:srgbClr val="E8171F"/>
                </a:solidFill>
                <a:effectLst/>
                <a:latin typeface="Lato"/>
                <a:hlinkClick r:id="rId3"/>
              </a:rPr>
              <a:t>18-3-402. Sexual assault. </a:t>
            </a:r>
            <a:endParaRPr kumimoji="0" lang="en-US" altLang="en-US" b="0" i="0" u="sng" strike="noStrike" cap="none" normalizeH="0" baseline="0" dirty="0">
              <a:ln>
                <a:noFill/>
              </a:ln>
              <a:solidFill>
                <a:srgbClr val="E8171F"/>
              </a:solidFill>
              <a:effectLst/>
              <a:latin typeface="Lato"/>
            </a:endParaRPr>
          </a:p>
          <a:p>
            <a:endParaRPr kumimoji="0" lang="en-US" altLang="en-US" b="0" i="0" u="sng" strike="noStrike" cap="none" normalizeH="0" baseline="0" dirty="0">
              <a:ln>
                <a:noFill/>
              </a:ln>
              <a:solidFill>
                <a:srgbClr val="E8171F"/>
              </a:solidFill>
              <a:effectLst/>
              <a:latin typeface="Lato"/>
            </a:endParaRPr>
          </a:p>
          <a:p>
            <a:r>
              <a:rPr kumimoji="0" lang="en-US" altLang="en-US" b="0" i="0" u="sng" strike="noStrike" cap="none" normalizeH="0" baseline="0" dirty="0">
                <a:ln>
                  <a:noFill/>
                </a:ln>
                <a:solidFill>
                  <a:srgbClr val="E8171F"/>
                </a:solidFill>
                <a:effectLst/>
                <a:latin typeface="Lato"/>
              </a:rPr>
              <a:t>18-3-403. Sexual </a:t>
            </a:r>
            <a:r>
              <a:rPr lang="en-US" altLang="en-US" u="sng" cap="none" dirty="0">
                <a:solidFill>
                  <a:srgbClr val="E8171F"/>
                </a:solidFill>
                <a:latin typeface="Lato"/>
              </a:rPr>
              <a:t>assault in the 2</a:t>
            </a:r>
            <a:r>
              <a:rPr lang="en-US" altLang="en-US" u="sng" cap="none" baseline="30000" dirty="0">
                <a:solidFill>
                  <a:srgbClr val="E8171F"/>
                </a:solidFill>
                <a:latin typeface="Lato"/>
              </a:rPr>
              <a:t>nd</a:t>
            </a:r>
            <a:r>
              <a:rPr lang="en-US" altLang="en-US" u="sng" cap="none" dirty="0">
                <a:solidFill>
                  <a:srgbClr val="E8171F"/>
                </a:solidFill>
                <a:latin typeface="Lato"/>
              </a:rPr>
              <a:t> degree (REPEALED)</a:t>
            </a:r>
          </a:p>
          <a:p>
            <a:endParaRPr lang="en-US" altLang="en-US" u="sng" cap="none" dirty="0">
              <a:solidFill>
                <a:srgbClr val="E8171F"/>
              </a:solidFill>
              <a:latin typeface="Lato"/>
            </a:endParaRPr>
          </a:p>
          <a:p>
            <a:r>
              <a:rPr lang="en-US" b="0" i="0" u="sng" dirty="0">
                <a:solidFill>
                  <a:srgbClr val="E8171F"/>
                </a:solidFill>
                <a:effectLst/>
                <a:latin typeface="Lato"/>
                <a:hlinkClick r:id="rId4"/>
              </a:rPr>
              <a:t>18-3-404. Unlawful sexual contact.</a:t>
            </a:r>
            <a:endParaRPr lang="en-US" b="0" i="0" u="sng" dirty="0">
              <a:solidFill>
                <a:srgbClr val="E8171F"/>
              </a:solidFill>
              <a:effectLst/>
              <a:latin typeface="Lato"/>
            </a:endParaRPr>
          </a:p>
          <a:p>
            <a:endParaRPr lang="en-US" b="0" i="0" u="sng" dirty="0">
              <a:solidFill>
                <a:srgbClr val="E8171F"/>
              </a:solidFill>
              <a:effectLst/>
              <a:latin typeface="Lato"/>
            </a:endParaRPr>
          </a:p>
          <a:p>
            <a:r>
              <a:rPr lang="en-US" b="0" i="0" u="sng" dirty="0">
                <a:solidFill>
                  <a:srgbClr val="E8171F"/>
                </a:solidFill>
                <a:effectLst/>
                <a:latin typeface="Lato"/>
                <a:hlinkClick r:id="rId5"/>
              </a:rPr>
              <a:t>18-3-407. Victim’s and witness’s prior history - evidentiary hearing - victim’s identity - protective order. </a:t>
            </a:r>
            <a:endParaRPr lang="en-US" b="0" i="0" u="sng" dirty="0">
              <a:solidFill>
                <a:srgbClr val="E8171F"/>
              </a:solidFill>
              <a:effectLst/>
              <a:latin typeface="Lato"/>
            </a:endParaRPr>
          </a:p>
          <a:p>
            <a:endParaRPr lang="en-US" b="0" i="0" u="sng" dirty="0">
              <a:solidFill>
                <a:srgbClr val="E8171F"/>
              </a:solidFill>
              <a:effectLst/>
              <a:latin typeface="Lato"/>
            </a:endParaRPr>
          </a:p>
          <a:p>
            <a:r>
              <a:rPr lang="en-US" b="0" i="0" u="sng" dirty="0">
                <a:solidFill>
                  <a:srgbClr val="E8171F"/>
                </a:solidFill>
                <a:effectLst/>
                <a:latin typeface="Lato"/>
                <a:hlinkClick r:id="rId6"/>
              </a:rPr>
              <a:t>18-3-504. Human trafficking for sexual servitude - human trafficking of a minor for sexual servitude. </a:t>
            </a:r>
            <a:endParaRPr lang="en-US" b="0" i="0" u="sng" dirty="0">
              <a:solidFill>
                <a:srgbClr val="E8171F"/>
              </a:solidFill>
              <a:effectLst/>
              <a:latin typeface="Lato"/>
            </a:endParaRPr>
          </a:p>
          <a:p>
            <a:endParaRPr lang="en-US" b="0" i="0" u="sng" dirty="0">
              <a:solidFill>
                <a:srgbClr val="E8171F"/>
              </a:solidFill>
              <a:effectLst/>
              <a:latin typeface="Lato"/>
            </a:endParaRPr>
          </a:p>
          <a:p>
            <a:r>
              <a:rPr lang="en-US" b="0" i="0" u="sng" dirty="0">
                <a:solidFill>
                  <a:srgbClr val="E8171F"/>
                </a:solidFill>
                <a:effectLst/>
                <a:latin typeface="Lato"/>
                <a:hlinkClick r:id="rId7"/>
              </a:rPr>
              <a:t>18-6.5-103. Crimes against at-risk persons - classifications. </a:t>
            </a:r>
            <a:endParaRPr lang="en-US" b="0" i="0" dirty="0">
              <a:solidFill>
                <a:srgbClr val="212121"/>
              </a:solidFill>
              <a:effectLst/>
              <a:latin typeface="Lato"/>
            </a:endParaRPr>
          </a:p>
          <a:p>
            <a:endParaRPr lang="en-US" b="0" i="0" u="sng" dirty="0">
              <a:solidFill>
                <a:srgbClr val="E8171F"/>
              </a:solidFill>
              <a:effectLst/>
              <a:latin typeface="Lato"/>
            </a:endParaRPr>
          </a:p>
          <a:p>
            <a:br>
              <a:rPr lang="en-US" dirty="0"/>
            </a:br>
            <a:r>
              <a:rPr lang="en-US" b="0" i="0" u="sng" dirty="0">
                <a:solidFill>
                  <a:srgbClr val="E8171F"/>
                </a:solidFill>
                <a:effectLst/>
                <a:latin typeface="Lato"/>
                <a:hlinkClick r:id="rId8"/>
              </a:rPr>
              <a:t>18-7-107. Posting a private image for harassment - definitions. </a:t>
            </a:r>
            <a:endParaRPr lang="en-US" b="0" i="0" dirty="0">
              <a:solidFill>
                <a:srgbClr val="212121"/>
              </a:solidFill>
              <a:effectLst/>
              <a:latin typeface="Lato"/>
            </a:endParaRPr>
          </a:p>
          <a:p>
            <a:endParaRPr lang="en-US" b="0" i="0" u="sng" dirty="0">
              <a:solidFill>
                <a:srgbClr val="E8171F"/>
              </a:solidFill>
              <a:effectLst/>
              <a:latin typeface="Lato"/>
            </a:endParaRPr>
          </a:p>
          <a:p>
            <a:br>
              <a:rPr lang="en-US" dirty="0"/>
            </a:br>
            <a:r>
              <a:rPr lang="en-US" b="0" i="0" u="sng" dirty="0">
                <a:solidFill>
                  <a:srgbClr val="E8171F"/>
                </a:solidFill>
                <a:effectLst/>
                <a:latin typeface="Lato"/>
                <a:hlinkClick r:id="rId9"/>
              </a:rPr>
              <a:t>18-9-111. Harassment - Kiana Arellano’s Law.</a:t>
            </a:r>
            <a:r>
              <a:rPr lang="en-US" dirty="0">
                <a:solidFill>
                  <a:srgbClr val="E8171F"/>
                </a:solidFill>
                <a:latin typeface="Lato"/>
              </a:rPr>
              <a:t>       (NOT SEXUAL HARASSMENT)</a:t>
            </a:r>
            <a:endParaRPr lang="en-US" b="0" i="0" dirty="0">
              <a:solidFill>
                <a:srgbClr val="212121"/>
              </a:solidFill>
              <a:effectLst/>
              <a:latin typeface="Lato"/>
            </a:endParaRPr>
          </a:p>
          <a:p>
            <a:endParaRPr lang="en-US" b="0" i="0" u="sng" dirty="0">
              <a:solidFill>
                <a:srgbClr val="E8171F"/>
              </a:solidFill>
              <a:effectLst/>
              <a:latin typeface="Lato"/>
            </a:endParaRPr>
          </a:p>
          <a:p>
            <a:endParaRPr lang="en-US" b="0" i="0" u="sng" dirty="0">
              <a:solidFill>
                <a:srgbClr val="E8171F"/>
              </a:solidFill>
              <a:effectLst/>
              <a:latin typeface="Lato"/>
            </a:endParaRPr>
          </a:p>
          <a:p>
            <a:endParaRPr lang="en-US" b="0" i="0" u="sng" dirty="0">
              <a:solidFill>
                <a:srgbClr val="E8171F"/>
              </a:solidFill>
              <a:effectLst/>
              <a:latin typeface="Lato"/>
            </a:endParaRPr>
          </a:p>
          <a:p>
            <a:endParaRPr lang="en-US" b="0" i="0" u="sng" dirty="0">
              <a:solidFill>
                <a:srgbClr val="E8171F"/>
              </a:solidFill>
              <a:effectLst/>
              <a:latin typeface="Lato"/>
            </a:endParaRPr>
          </a:p>
          <a:p>
            <a:r>
              <a:rPr lang="en-US" b="0" i="0" u="sng" dirty="0">
                <a:solidFill>
                  <a:srgbClr val="E8171F"/>
                </a:solidFill>
                <a:effectLst/>
                <a:latin typeface="Lato"/>
              </a:rPr>
              <a:t>  </a:t>
            </a:r>
          </a:p>
          <a:p>
            <a:endParaRPr lang="en-US" b="0" i="0" u="sng" dirty="0">
              <a:solidFill>
                <a:srgbClr val="E8171F"/>
              </a:solidFill>
              <a:effectLst/>
              <a:latin typeface="Lato"/>
            </a:endParaRPr>
          </a:p>
          <a:p>
            <a:endParaRPr lang="en-US" b="0" i="0" dirty="0">
              <a:solidFill>
                <a:srgbClr val="212121"/>
              </a:solidFill>
              <a:effectLst/>
              <a:latin typeface="Lato"/>
            </a:endParaRPr>
          </a:p>
          <a:p>
            <a:endParaRPr lang="en-US" b="0" i="0" u="sng" dirty="0">
              <a:solidFill>
                <a:srgbClr val="E8171F"/>
              </a:solidFill>
              <a:effectLst/>
              <a:latin typeface="Lato"/>
            </a:endParaRPr>
          </a:p>
          <a:p>
            <a:endParaRPr lang="en-US" b="0" i="0" u="sng" dirty="0">
              <a:solidFill>
                <a:srgbClr val="E8171F"/>
              </a:solidFill>
              <a:effectLst/>
              <a:latin typeface="Lato"/>
            </a:endParaRPr>
          </a:p>
          <a:p>
            <a:endParaRPr lang="en-US" b="0" i="0" dirty="0">
              <a:solidFill>
                <a:srgbClr val="212121"/>
              </a:solidFill>
              <a:effectLst/>
              <a:latin typeface="Lato"/>
            </a:endParaRPr>
          </a:p>
          <a:p>
            <a:endParaRPr lang="en-US" b="0" i="0" u="sng" dirty="0">
              <a:solidFill>
                <a:srgbClr val="E8171F"/>
              </a:solidFill>
              <a:effectLst/>
              <a:latin typeface="Lato"/>
            </a:endParaRPr>
          </a:p>
          <a:p>
            <a:endParaRPr kumimoji="0" lang="en-US" altLang="en-US" b="0" i="0" u="none" strike="noStrike" cap="none" normalizeH="0" baseline="0" dirty="0">
              <a:ln>
                <a:noFill/>
              </a:ln>
              <a:solidFill>
                <a:srgbClr val="212121"/>
              </a:solidFill>
              <a:effectLst/>
              <a:latin typeface="Lato"/>
            </a:endParaRPr>
          </a:p>
          <a:p>
            <a:endParaRPr lang="en-US" b="0" i="0" u="sng" dirty="0">
              <a:solidFill>
                <a:srgbClr val="E8171F"/>
              </a:solidFill>
              <a:effectLst/>
              <a:latin typeface="Lato"/>
            </a:endParaRPr>
          </a:p>
          <a:p>
            <a:endParaRPr lang="en-US" b="0" i="0" u="sng" dirty="0">
              <a:solidFill>
                <a:srgbClr val="E8171F"/>
              </a:solidFill>
              <a:effectLst/>
              <a:latin typeface="Lato"/>
            </a:endParaRPr>
          </a:p>
          <a:p>
            <a:endParaRPr lang="en-US" b="0" i="0" dirty="0">
              <a:solidFill>
                <a:srgbClr val="212121"/>
              </a:solidFill>
              <a:effectLst/>
              <a:latin typeface="Lato"/>
            </a:endParaRPr>
          </a:p>
          <a:p>
            <a:endParaRPr kumimoji="0" lang="en-US" altLang="en-US" b="0" i="0" u="none" strike="noStrike" cap="none" normalizeH="0" baseline="0" dirty="0">
              <a:ln>
                <a:noFill/>
              </a:ln>
              <a:solidFill>
                <a:schemeClr val="tx1"/>
              </a:solidFill>
              <a:effectLst/>
              <a:latin typeface="Lato"/>
            </a:endParaRPr>
          </a:p>
          <a:p>
            <a:endParaRPr lang="en-US" b="0" i="0" dirty="0">
              <a:solidFill>
                <a:srgbClr val="212121"/>
              </a:solidFill>
              <a:effectLst/>
              <a:latin typeface="Lato"/>
            </a:endParaRPr>
          </a:p>
          <a:p>
            <a:endParaRPr lang="en-US" dirty="0"/>
          </a:p>
        </p:txBody>
      </p:sp>
    </p:spTree>
    <p:extLst>
      <p:ext uri="{BB962C8B-B14F-4D97-AF65-F5344CB8AC3E}">
        <p14:creationId xmlns:p14="http://schemas.microsoft.com/office/powerpoint/2010/main" val="279610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5CD204-0E47-FBA2-D1B6-9BFFA1E80DBC}"/>
              </a:ext>
            </a:extLst>
          </p:cNvPr>
          <p:cNvSpPr>
            <a:spLocks noGrp="1"/>
          </p:cNvSpPr>
          <p:nvPr>
            <p:ph type="subTitle" idx="1"/>
          </p:nvPr>
        </p:nvSpPr>
        <p:spPr>
          <a:xfrm>
            <a:off x="1100051" y="1491916"/>
            <a:ext cx="10058400" cy="4918028"/>
          </a:xfrm>
        </p:spPr>
        <p:txBody>
          <a:bodyPr>
            <a:normAutofit fontScale="92500" lnSpcReduction="10000"/>
          </a:bodyPr>
          <a:lstStyle/>
          <a:p>
            <a:pPr marL="342900" indent="-342900">
              <a:buFont typeface="Wingdings" panose="05000000000000000000" pitchFamily="2" charset="2"/>
              <a:buChar char="Ø"/>
            </a:pPr>
            <a:r>
              <a:rPr lang="en-US" sz="1800" cap="none" dirty="0">
                <a:solidFill>
                  <a:schemeClr val="tx1"/>
                </a:solidFill>
              </a:rPr>
              <a:t>Chief of the National Guard Bureau Instruction</a:t>
            </a:r>
          </a:p>
          <a:p>
            <a:pPr marL="742950" lvl="1" indent="-285750" algn="just">
              <a:buFont typeface="Wingdings" panose="05000000000000000000" pitchFamily="2" charset="2"/>
              <a:buChar char="q"/>
            </a:pPr>
            <a:r>
              <a:rPr lang="en-US" sz="1800" cap="none" dirty="0">
                <a:solidFill>
                  <a:schemeClr val="tx1"/>
                </a:solidFill>
              </a:rPr>
              <a:t>CNGBI 1300.01 Sexual Assault Prevention and Response Program</a:t>
            </a:r>
          </a:p>
          <a:p>
            <a:pPr marL="342900" indent="-342900">
              <a:buFont typeface="Wingdings" panose="05000000000000000000" pitchFamily="2" charset="2"/>
              <a:buChar char="Ø"/>
            </a:pPr>
            <a:r>
              <a:rPr lang="en-US" sz="1800" cap="none" dirty="0">
                <a:solidFill>
                  <a:schemeClr val="tx1"/>
                </a:solidFill>
              </a:rPr>
              <a:t>National Guard Bureau Directive Type Memorandum </a:t>
            </a:r>
          </a:p>
          <a:p>
            <a:pPr marL="742950" lvl="1" indent="-285750" algn="just">
              <a:buFont typeface="Wingdings" panose="05000000000000000000" pitchFamily="2" charset="2"/>
              <a:buChar char="q"/>
            </a:pPr>
            <a:r>
              <a:rPr lang="en-US" sz="1800" b="0" i="0" u="none" strike="noStrike" baseline="0" dirty="0">
                <a:solidFill>
                  <a:schemeClr val="tx1"/>
                </a:solidFill>
              </a:rPr>
              <a:t>NGB DTM 1300.00</a:t>
            </a:r>
            <a:r>
              <a:rPr lang="en-US" sz="1800" b="0" i="0" u="none" strike="noStrike" cap="none" baseline="0" dirty="0">
                <a:solidFill>
                  <a:schemeClr val="tx1"/>
                </a:solidFill>
              </a:rPr>
              <a:t> </a:t>
            </a:r>
            <a:r>
              <a:rPr lang="en-US" sz="1800" b="0" i="0" u="none" strike="noStrike" baseline="0" dirty="0"/>
              <a:t>Safe-to-Report Policy for National Guard Service Member Victims of Sexual Assault</a:t>
            </a:r>
            <a:endParaRPr lang="en-US" sz="1800" b="0" i="0" u="none" strike="noStrike" cap="none" baseline="0" dirty="0">
              <a:solidFill>
                <a:schemeClr val="tx1"/>
              </a:solidFill>
            </a:endParaRPr>
          </a:p>
          <a:p>
            <a:pPr marL="800100" lvl="1" indent="-342900" algn="just">
              <a:buFont typeface="Wingdings" panose="05000000000000000000" pitchFamily="2" charset="2"/>
              <a:buChar char="q"/>
            </a:pPr>
            <a:r>
              <a:rPr lang="en-US" sz="1800" cap="none" dirty="0">
                <a:solidFill>
                  <a:schemeClr val="tx1"/>
                </a:solidFill>
              </a:rPr>
              <a:t>NGB DTM 1300.01 Limited Sexual Assault Prevention And Response Services For Sexual Harassment Complainants</a:t>
            </a:r>
          </a:p>
          <a:p>
            <a:pPr marL="800100" lvl="1" indent="-342900" algn="just">
              <a:buFont typeface="Wingdings" panose="05000000000000000000" pitchFamily="2" charset="2"/>
              <a:buChar char="q"/>
            </a:pPr>
            <a:r>
              <a:rPr lang="en-US" sz="1800" dirty="0"/>
              <a:t>NGB DTM 1300.02 National Guard Use of Department of Defense DD Form 3114 “Uniform Command Disposition Report” For Reporting Sexual Assault Information</a:t>
            </a:r>
            <a:endParaRPr lang="en-US" sz="1800" cap="none" dirty="0">
              <a:solidFill>
                <a:schemeClr val="tx1"/>
              </a:solidFill>
            </a:endParaRPr>
          </a:p>
          <a:p>
            <a:pPr marL="800100" lvl="1" indent="-342900" algn="just">
              <a:buFont typeface="Wingdings" panose="05000000000000000000" pitchFamily="2" charset="2"/>
              <a:buChar char="q"/>
            </a:pPr>
            <a:r>
              <a:rPr lang="en-US" sz="1800" b="0" i="0" u="none" strike="noStrike" baseline="0" dirty="0"/>
              <a:t>NGB DTM 1300.03 No Wrong Door and Warm Handoff Policy for National Guard Service Member Victims of Sexual Assault</a:t>
            </a:r>
            <a:endParaRPr lang="en-US" sz="1800" cap="none" dirty="0">
              <a:solidFill>
                <a:schemeClr val="tx1"/>
              </a:solidFill>
            </a:endParaRPr>
          </a:p>
          <a:p>
            <a:pPr marL="342900" indent="-342900">
              <a:buFont typeface="Wingdings" panose="05000000000000000000" pitchFamily="2" charset="2"/>
              <a:buChar char="Ø"/>
            </a:pPr>
            <a:r>
              <a:rPr lang="en-US" sz="1800" cap="none" dirty="0">
                <a:solidFill>
                  <a:schemeClr val="tx1"/>
                </a:solidFill>
              </a:rPr>
              <a:t>Colorado Code of Military Justice CCMJ </a:t>
            </a:r>
          </a:p>
          <a:p>
            <a:pPr marL="800100" lvl="1" indent="-342900" algn="just">
              <a:buFont typeface="Wingdings" panose="05000000000000000000" pitchFamily="2" charset="2"/>
              <a:buChar char="q"/>
            </a:pPr>
            <a:r>
              <a:rPr lang="en-US" sz="1800" cap="none" dirty="0">
                <a:solidFill>
                  <a:schemeClr val="tx1"/>
                </a:solidFill>
              </a:rPr>
              <a:t>28-3.1-5 Punitive Articles</a:t>
            </a:r>
          </a:p>
          <a:p>
            <a:pPr marL="800100" lvl="1" indent="-342900" algn="just">
              <a:buFont typeface="Wingdings" panose="05000000000000000000" pitchFamily="2" charset="2"/>
              <a:buChar char="q"/>
            </a:pPr>
            <a:r>
              <a:rPr lang="en-US" sz="1800" cap="none" dirty="0">
                <a:solidFill>
                  <a:schemeClr val="tx1"/>
                </a:solidFill>
              </a:rPr>
              <a:t>28-3.1.549 Cognizance of Disrespectable Conduct</a:t>
            </a:r>
          </a:p>
          <a:p>
            <a:pPr marL="800100" lvl="1" indent="-342900" algn="just">
              <a:buFont typeface="Wingdings" panose="05000000000000000000" pitchFamily="2" charset="2"/>
              <a:buChar char="q"/>
            </a:pPr>
            <a:r>
              <a:rPr lang="en-US" sz="1800" b="1" cap="none" dirty="0">
                <a:solidFill>
                  <a:schemeClr val="tx1"/>
                </a:solidFill>
              </a:rPr>
              <a:t>Court Marshal Convening Authority for SA- this is a change from previous CCMJ</a:t>
            </a:r>
          </a:p>
          <a:p>
            <a:pPr marL="285750" indent="-285750" algn="l">
              <a:buFont typeface="Wingdings" panose="05000000000000000000" pitchFamily="2" charset="2"/>
              <a:buChar char="Ø"/>
            </a:pPr>
            <a:endParaRPr lang="en-US" sz="1800" b="0" i="0" u="none" strike="noStrike" cap="none" baseline="0" dirty="0">
              <a:solidFill>
                <a:schemeClr val="tx1"/>
              </a:solidFill>
            </a:endParaRPr>
          </a:p>
          <a:p>
            <a:pPr marL="285750" indent="-285750" algn="l">
              <a:buFont typeface="Wingdings" panose="05000000000000000000" pitchFamily="2" charset="2"/>
              <a:buChar char="Ø"/>
            </a:pPr>
            <a:r>
              <a:rPr lang="en-US" sz="1800" b="0" i="0" u="none" strike="noStrike" cap="none" baseline="0" dirty="0">
                <a:solidFill>
                  <a:schemeClr val="tx1"/>
                </a:solidFill>
              </a:rPr>
              <a:t>Joint Policy Memorandum, Sexual Assault Prevention And Response (SAPR) &amp; Sexual Harassment/Assault Response And Prevention (SHARP) Programs Policy</a:t>
            </a:r>
            <a:endParaRPr lang="en-US" sz="2000" cap="none" dirty="0">
              <a:solidFill>
                <a:schemeClr val="tx1"/>
              </a:solidFill>
            </a:endParaRPr>
          </a:p>
        </p:txBody>
      </p:sp>
      <p:sp>
        <p:nvSpPr>
          <p:cNvPr id="3" name="Title 2">
            <a:extLst>
              <a:ext uri="{FF2B5EF4-FFF2-40B4-BE49-F238E27FC236}">
                <a16:creationId xmlns:a16="http://schemas.microsoft.com/office/drawing/2014/main" id="{0229C24B-1C1E-9EA1-6873-478D66FF65DC}"/>
              </a:ext>
            </a:extLst>
          </p:cNvPr>
          <p:cNvSpPr>
            <a:spLocks noGrp="1"/>
          </p:cNvSpPr>
          <p:nvPr>
            <p:ph type="title"/>
          </p:nvPr>
        </p:nvSpPr>
        <p:spPr/>
        <p:txBody>
          <a:bodyPr/>
          <a:lstStyle/>
          <a:p>
            <a:r>
              <a:rPr lang="en-US" dirty="0"/>
              <a:t>Regulations</a:t>
            </a:r>
          </a:p>
        </p:txBody>
      </p:sp>
    </p:spTree>
    <p:extLst>
      <p:ext uri="{BB962C8B-B14F-4D97-AF65-F5344CB8AC3E}">
        <p14:creationId xmlns:p14="http://schemas.microsoft.com/office/powerpoint/2010/main" val="1334142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otalTime>380</TotalTime>
  <Words>1296</Words>
  <Application>Microsoft Office PowerPoint</Application>
  <PresentationFormat>Widescreen</PresentationFormat>
  <Paragraphs>118</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Lato</vt:lpstr>
      <vt:lpstr>Times New Roman</vt:lpstr>
      <vt:lpstr>Wingdings</vt:lpstr>
      <vt:lpstr>Office Theme</vt:lpstr>
      <vt:lpstr>PowerPoint Presentation</vt:lpstr>
      <vt:lpstr>Ms. Rebecca McLain</vt:lpstr>
      <vt:lpstr>Ms. Holly Burrows</vt:lpstr>
      <vt:lpstr>Position</vt:lpstr>
      <vt:lpstr>SAPR Positions</vt:lpstr>
      <vt:lpstr>Current Reporting Process</vt:lpstr>
      <vt:lpstr>State Laws</vt:lpstr>
      <vt:lpstr>State Laws Cont. </vt:lpstr>
      <vt:lpstr>Regulations</vt:lpstr>
      <vt:lpstr>Regulations Cont.</vt:lpstr>
      <vt:lpstr>Sexual Assault Case Management Group</vt:lpstr>
      <vt:lpstr>DO YOU HAVE ANY QUESTIONS?</vt:lpstr>
      <vt:lpstr>WE ARE HERE FOR YOU</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McLain, Rebecca A (Becca) CIV NG COARNG (USA)</cp:lastModifiedBy>
  <cp:revision>26</cp:revision>
  <dcterms:created xsi:type="dcterms:W3CDTF">2023-09-13T18:14:43Z</dcterms:created>
  <dcterms:modified xsi:type="dcterms:W3CDTF">2025-11-25T21:04:00Z</dcterms:modified>
</cp:coreProperties>
</file>